
<file path=[Content_Types].xml><?xml version="1.0" encoding="utf-8"?>
<Types xmlns="http://schemas.openxmlformats.org/package/2006/content-types">
  <Default Extension="png" ContentType="image/png"/>
  <Default Extension="webm" ContentType="video/webm"/>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5"/>
  </p:notesMasterIdLst>
  <p:handoutMasterIdLst>
    <p:handoutMasterId r:id="rId26"/>
  </p:handoutMasterIdLst>
  <p:sldIdLst>
    <p:sldId id="257" r:id="rId2"/>
    <p:sldId id="415" r:id="rId3"/>
    <p:sldId id="416" r:id="rId4"/>
    <p:sldId id="417" r:id="rId5"/>
    <p:sldId id="420" r:id="rId6"/>
    <p:sldId id="418" r:id="rId7"/>
    <p:sldId id="421" r:id="rId8"/>
    <p:sldId id="429" r:id="rId9"/>
    <p:sldId id="435" r:id="rId10"/>
    <p:sldId id="422" r:id="rId11"/>
    <p:sldId id="423" r:id="rId12"/>
    <p:sldId id="424" r:id="rId13"/>
    <p:sldId id="425" r:id="rId14"/>
    <p:sldId id="426" r:id="rId15"/>
    <p:sldId id="436" r:id="rId16"/>
    <p:sldId id="428" r:id="rId17"/>
    <p:sldId id="430" r:id="rId18"/>
    <p:sldId id="432" r:id="rId19"/>
    <p:sldId id="431" r:id="rId20"/>
    <p:sldId id="433" r:id="rId21"/>
    <p:sldId id="434" r:id="rId22"/>
    <p:sldId id="388" r:id="rId23"/>
    <p:sldId id="364" r:id="rId24"/>
  </p:sldIdLst>
  <p:sldSz cx="12192000" cy="6858000"/>
  <p:notesSz cx="9928225" cy="6797675"/>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DDDDDD"/>
    <a:srgbClr val="C0C0C0"/>
    <a:srgbClr val="DFD513"/>
    <a:srgbClr val="CC3399"/>
    <a:srgbClr val="DC30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1513" autoAdjust="0"/>
  </p:normalViewPr>
  <p:slideViewPr>
    <p:cSldViewPr>
      <p:cViewPr>
        <p:scale>
          <a:sx n="100" d="100"/>
          <a:sy n="100" d="100"/>
        </p:scale>
        <p:origin x="816" y="-24"/>
      </p:cViewPr>
      <p:guideLst>
        <p:guide orient="horz" pos="2160"/>
        <p:guide pos="3840"/>
      </p:guideLst>
    </p:cSldViewPr>
  </p:slideViewPr>
  <p:outlineViewPr>
    <p:cViewPr>
      <p:scale>
        <a:sx n="33" d="100"/>
        <a:sy n="33" d="100"/>
      </p:scale>
      <p:origin x="0" y="245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976" y="96"/>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7"/>
            <a:ext cx="4303313" cy="339884"/>
          </a:xfrm>
          <a:prstGeom prst="rect">
            <a:avLst/>
          </a:prstGeom>
        </p:spPr>
        <p:txBody>
          <a:bodyPr vert="horz" lIns="91615" tIns="45808" rIns="91615" bIns="45808" rtlCol="0"/>
          <a:lstStyle>
            <a:lvl1pPr algn="l">
              <a:defRPr sz="1200"/>
            </a:lvl1pPr>
          </a:lstStyle>
          <a:p>
            <a:pPr>
              <a:defRPr/>
            </a:pPr>
            <a:endParaRPr lang="zh-TW" altLang="en-US"/>
          </a:p>
        </p:txBody>
      </p:sp>
      <p:sp>
        <p:nvSpPr>
          <p:cNvPr id="3" name="日期版面配置區 2"/>
          <p:cNvSpPr>
            <a:spLocks noGrp="1"/>
          </p:cNvSpPr>
          <p:nvPr>
            <p:ph type="dt" sz="quarter" idx="1"/>
          </p:nvPr>
        </p:nvSpPr>
        <p:spPr>
          <a:xfrm>
            <a:off x="5622603" y="7"/>
            <a:ext cx="4303313" cy="339884"/>
          </a:xfrm>
          <a:prstGeom prst="rect">
            <a:avLst/>
          </a:prstGeom>
        </p:spPr>
        <p:txBody>
          <a:bodyPr vert="horz" lIns="91615" tIns="45808" rIns="91615" bIns="45808" rtlCol="0"/>
          <a:lstStyle>
            <a:lvl1pPr algn="r">
              <a:defRPr sz="1200"/>
            </a:lvl1pPr>
          </a:lstStyle>
          <a:p>
            <a:pPr>
              <a:defRPr/>
            </a:pPr>
            <a:fld id="{4785F242-24A1-4F4D-88CC-D14F806EBBA6}" type="datetimeFigureOut">
              <a:rPr lang="zh-TW" altLang="en-US"/>
              <a:pPr>
                <a:defRPr/>
              </a:pPr>
              <a:t>2021/5/4</a:t>
            </a:fld>
            <a:endParaRPr lang="zh-TW" altLang="en-US"/>
          </a:p>
        </p:txBody>
      </p:sp>
      <p:sp>
        <p:nvSpPr>
          <p:cNvPr id="4" name="頁尾版面配置區 3"/>
          <p:cNvSpPr>
            <a:spLocks noGrp="1"/>
          </p:cNvSpPr>
          <p:nvPr>
            <p:ph type="ftr" sz="quarter" idx="2"/>
          </p:nvPr>
        </p:nvSpPr>
        <p:spPr>
          <a:xfrm>
            <a:off x="0" y="6456706"/>
            <a:ext cx="4303313" cy="339884"/>
          </a:xfrm>
          <a:prstGeom prst="rect">
            <a:avLst/>
          </a:prstGeom>
        </p:spPr>
        <p:txBody>
          <a:bodyPr vert="horz" lIns="91615" tIns="45808" rIns="91615" bIns="45808" rtlCol="0" anchor="b"/>
          <a:lstStyle>
            <a:lvl1pPr algn="l">
              <a:defRPr sz="1200"/>
            </a:lvl1pPr>
          </a:lstStyle>
          <a:p>
            <a:pPr>
              <a:defRPr/>
            </a:pPr>
            <a:endParaRPr lang="zh-TW" altLang="en-US"/>
          </a:p>
        </p:txBody>
      </p:sp>
      <p:sp>
        <p:nvSpPr>
          <p:cNvPr id="5" name="投影片編號版面配置區 4"/>
          <p:cNvSpPr>
            <a:spLocks noGrp="1"/>
          </p:cNvSpPr>
          <p:nvPr>
            <p:ph type="sldNum" sz="quarter" idx="3"/>
          </p:nvPr>
        </p:nvSpPr>
        <p:spPr>
          <a:xfrm>
            <a:off x="5622603" y="6456706"/>
            <a:ext cx="4303313" cy="339884"/>
          </a:xfrm>
          <a:prstGeom prst="rect">
            <a:avLst/>
          </a:prstGeom>
        </p:spPr>
        <p:txBody>
          <a:bodyPr vert="horz" lIns="91615" tIns="45808" rIns="91615" bIns="45808" rtlCol="0" anchor="b"/>
          <a:lstStyle>
            <a:lvl1pPr algn="r">
              <a:defRPr sz="1200"/>
            </a:lvl1pPr>
          </a:lstStyle>
          <a:p>
            <a:pPr>
              <a:defRPr/>
            </a:pPr>
            <a:fld id="{4C4904C9-3E3F-49FB-8FCE-18A48282D341}" type="slidenum">
              <a:rPr lang="zh-TW" altLang="en-US"/>
              <a:pPr>
                <a:defRPr/>
              </a:pPr>
              <a:t>‹#›</a:t>
            </a:fld>
            <a:endParaRPr lang="zh-TW" altLang="en-US"/>
          </a:p>
        </p:txBody>
      </p:sp>
    </p:spTree>
    <p:extLst>
      <p:ext uri="{BB962C8B-B14F-4D97-AF65-F5344CB8AC3E}">
        <p14:creationId xmlns:p14="http://schemas.microsoft.com/office/powerpoint/2010/main" val="153085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7"/>
            <a:ext cx="4303313" cy="339884"/>
          </a:xfrm>
          <a:prstGeom prst="rect">
            <a:avLst/>
          </a:prstGeom>
        </p:spPr>
        <p:txBody>
          <a:bodyPr vert="horz" lIns="91610" tIns="45804" rIns="91610" bIns="45804"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5622603" y="7"/>
            <a:ext cx="4303313" cy="339884"/>
          </a:xfrm>
          <a:prstGeom prst="rect">
            <a:avLst/>
          </a:prstGeom>
        </p:spPr>
        <p:txBody>
          <a:bodyPr vert="horz" lIns="91610" tIns="45804" rIns="91610" bIns="45804" rtlCol="0"/>
          <a:lstStyle>
            <a:lvl1pPr algn="r" fontAlgn="auto">
              <a:spcBef>
                <a:spcPts val="0"/>
              </a:spcBef>
              <a:spcAft>
                <a:spcPts val="0"/>
              </a:spcAft>
              <a:defRPr kumimoji="0" sz="1200">
                <a:latin typeface="+mn-lt"/>
                <a:ea typeface="+mn-ea"/>
              </a:defRPr>
            </a:lvl1pPr>
          </a:lstStyle>
          <a:p>
            <a:pPr>
              <a:defRPr/>
            </a:pPr>
            <a:fld id="{10BEC28A-28DD-48D1-8455-A72418DFD369}" type="datetimeFigureOut">
              <a:rPr lang="zh-TW" altLang="en-US"/>
              <a:pPr>
                <a:defRPr/>
              </a:pPr>
              <a:t>2021/5/4</a:t>
            </a:fld>
            <a:endParaRPr lang="zh-TW" altLang="en-US"/>
          </a:p>
        </p:txBody>
      </p:sp>
      <p:sp>
        <p:nvSpPr>
          <p:cNvPr id="4" name="投影片圖像版面配置區 3"/>
          <p:cNvSpPr>
            <a:spLocks noGrp="1" noRot="1" noChangeAspect="1"/>
          </p:cNvSpPr>
          <p:nvPr>
            <p:ph type="sldImg" idx="2"/>
          </p:nvPr>
        </p:nvSpPr>
        <p:spPr>
          <a:xfrm>
            <a:off x="2698750" y="511175"/>
            <a:ext cx="4530725" cy="2547938"/>
          </a:xfrm>
          <a:prstGeom prst="rect">
            <a:avLst/>
          </a:prstGeom>
          <a:noFill/>
          <a:ln w="12700">
            <a:solidFill>
              <a:prstClr val="black"/>
            </a:solidFill>
          </a:ln>
        </p:spPr>
        <p:txBody>
          <a:bodyPr vert="horz" lIns="91610" tIns="45804" rIns="91610" bIns="45804" rtlCol="0" anchor="ctr"/>
          <a:lstStyle/>
          <a:p>
            <a:pPr lvl="0"/>
            <a:endParaRPr lang="zh-TW" altLang="en-US" noProof="0"/>
          </a:p>
        </p:txBody>
      </p:sp>
      <p:sp>
        <p:nvSpPr>
          <p:cNvPr id="5" name="備忘稿版面配置區 4"/>
          <p:cNvSpPr>
            <a:spLocks noGrp="1"/>
          </p:cNvSpPr>
          <p:nvPr>
            <p:ph type="body" sz="quarter" idx="3"/>
          </p:nvPr>
        </p:nvSpPr>
        <p:spPr>
          <a:xfrm>
            <a:off x="992374" y="3229449"/>
            <a:ext cx="7943507" cy="3058953"/>
          </a:xfrm>
          <a:prstGeom prst="rect">
            <a:avLst/>
          </a:prstGeom>
        </p:spPr>
        <p:txBody>
          <a:bodyPr vert="horz" lIns="91610" tIns="45804" rIns="91610" bIns="45804"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6456706"/>
            <a:ext cx="4303313" cy="339884"/>
          </a:xfrm>
          <a:prstGeom prst="rect">
            <a:avLst/>
          </a:prstGeom>
        </p:spPr>
        <p:txBody>
          <a:bodyPr vert="horz" lIns="91610" tIns="45804" rIns="91610" bIns="45804"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5622603" y="6456706"/>
            <a:ext cx="4303313" cy="339884"/>
          </a:xfrm>
          <a:prstGeom prst="rect">
            <a:avLst/>
          </a:prstGeom>
        </p:spPr>
        <p:txBody>
          <a:bodyPr vert="horz" lIns="91610" tIns="45804" rIns="91610" bIns="45804" rtlCol="0" anchor="b"/>
          <a:lstStyle>
            <a:lvl1pPr algn="r" fontAlgn="auto">
              <a:spcBef>
                <a:spcPts val="0"/>
              </a:spcBef>
              <a:spcAft>
                <a:spcPts val="0"/>
              </a:spcAft>
              <a:defRPr kumimoji="0" sz="1200">
                <a:latin typeface="+mn-lt"/>
                <a:ea typeface="+mn-ea"/>
              </a:defRPr>
            </a:lvl1pPr>
          </a:lstStyle>
          <a:p>
            <a:pPr>
              <a:defRPr/>
            </a:pPr>
            <a:fld id="{5B5EFBDB-032D-43FD-B762-F4099B6A73D5}" type="slidenum">
              <a:rPr lang="zh-TW" altLang="en-US"/>
              <a:pPr>
                <a:defRPr/>
              </a:pPr>
              <a:t>‹#›</a:t>
            </a:fld>
            <a:endParaRPr lang="zh-TW" altLang="en-US"/>
          </a:p>
        </p:txBody>
      </p:sp>
    </p:spTree>
    <p:extLst>
      <p:ext uri="{BB962C8B-B14F-4D97-AF65-F5344CB8AC3E}">
        <p14:creationId xmlns:p14="http://schemas.microsoft.com/office/powerpoint/2010/main" val="2763040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圖像版面配置區 1"/>
          <p:cNvSpPr>
            <a:spLocks noGrp="1" noRot="1" noChangeAspect="1" noTextEdit="1"/>
          </p:cNvSpPr>
          <p:nvPr>
            <p:ph type="sldImg"/>
          </p:nvPr>
        </p:nvSpPr>
        <p:spPr bwMode="auto">
          <a:xfrm>
            <a:off x="2698750" y="511175"/>
            <a:ext cx="4530725" cy="2547938"/>
          </a:xfrm>
          <a:noFill/>
          <a:ln>
            <a:solidFill>
              <a:srgbClr val="000000"/>
            </a:solidFill>
            <a:miter lim="800000"/>
            <a:headEnd/>
            <a:tailEnd/>
          </a:ln>
        </p:spPr>
      </p:sp>
      <p:sp>
        <p:nvSpPr>
          <p:cNvPr id="38915" name="備忘稿版面配置區 2"/>
          <p:cNvSpPr>
            <a:spLocks noGrp="1"/>
          </p:cNvSpPr>
          <p:nvPr>
            <p:ph type="body" idx="1"/>
          </p:nvPr>
        </p:nvSpPr>
        <p:spPr bwMode="auto">
          <a:noFill/>
        </p:spPr>
        <p:txBody>
          <a:bodyPr wrap="square" numCol="1" anchor="t" anchorCtr="0" compatLnSpc="1">
            <a:prstTxWarp prst="textNoShape">
              <a:avLst/>
            </a:prstTxWarp>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10E3CF02-F249-4222-8FFF-34347BF9BA64}" type="slidenum">
              <a:rPr lang="zh-TW" altLang="en-US" smtClean="0"/>
              <a:pPr>
                <a:defRPr/>
              </a:pPr>
              <a:t>1</a:t>
            </a:fld>
            <a:endParaRPr lang="zh-TW" altLang="en-US"/>
          </a:p>
        </p:txBody>
      </p:sp>
    </p:spTree>
    <p:extLst>
      <p:ext uri="{BB962C8B-B14F-4D97-AF65-F5344CB8AC3E}">
        <p14:creationId xmlns:p14="http://schemas.microsoft.com/office/powerpoint/2010/main" val="2355590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20000"/>
          </a:bodyPr>
          <a:lstStyle/>
          <a:p>
            <a:r>
              <a:rPr lang="en-US" altLang="zh-TW" sz="1200" b="0" i="0" kern="1200">
                <a:solidFill>
                  <a:schemeClr val="tx1"/>
                </a:solidFill>
                <a:effectLst/>
                <a:latin typeface="+mn-lt"/>
                <a:ea typeface="+mn-ea"/>
                <a:cs typeface="+mn-cs"/>
              </a:rPr>
              <a:t>Nanodisc - &gt; Structural noise</a:t>
            </a:r>
          </a:p>
          <a:p>
            <a:endParaRPr lang="en-US" altLang="zh-TW" sz="1200" b="0" i="0" kern="1200">
              <a:solidFill>
                <a:schemeClr val="tx1"/>
              </a:solidFill>
              <a:effectLst/>
              <a:latin typeface="+mn-lt"/>
              <a:ea typeface="+mn-ea"/>
              <a:cs typeface="+mn-cs"/>
            </a:endParaRPr>
          </a:p>
          <a:p>
            <a:r>
              <a:rPr lang="en-US" altLang="zh-TW" sz="1200" b="0" i="0" u="none" strike="noStrike" kern="1200" baseline="0">
                <a:solidFill>
                  <a:schemeClr val="tx1"/>
                </a:solidFill>
                <a:latin typeface="+mn-lt"/>
                <a:ea typeface="+mn-ea"/>
                <a:cs typeface="+mn-cs"/>
              </a:rPr>
              <a:t>Over-fitting also occurs when the regularization is not strong enough to force the model to separate structure from motion. For example, rather than improve the canonical density with structure common to all conformations, the model sometimes learned to deform a low-resolution canonical density to create high-resolution structure (with highly variable local deformations)</a:t>
            </a:r>
          </a:p>
          <a:p>
            <a:endParaRPr lang="en-US" altLang="zh-TW" sz="1200" b="0" i="0" u="none" strike="noStrike" kern="1200" baseline="0">
              <a:solidFill>
                <a:schemeClr val="tx1"/>
              </a:solidFill>
              <a:effectLst/>
              <a:latin typeface="+mn-lt"/>
              <a:ea typeface="+mn-ea"/>
              <a:cs typeface="+mn-cs"/>
            </a:endParaRPr>
          </a:p>
          <a:p>
            <a:r>
              <a:rPr lang="en-US" altLang="zh-TW" sz="1200" b="0" i="0" u="none" strike="noStrike" kern="1200" baseline="0">
                <a:solidFill>
                  <a:schemeClr val="tx1"/>
                </a:solidFill>
                <a:latin typeface="+mn-lt"/>
                <a:ea typeface="+mn-ea"/>
                <a:cs typeface="+mn-cs"/>
              </a:rPr>
              <a:t>In particular, it is unlikely that natural deformations would involve large discontinuities in regions of high density; e.g. an alpha-helix should not be sheared into disjoint pieces. It is also unlikely that deformations will be highly non-rigid at fine scales in regions of high density; at the extreme, bond lengths should not stretch or compress substantially</a:t>
            </a:r>
          </a:p>
          <a:p>
            <a:endParaRPr lang="en-US" altLang="zh-TW" sz="1200" b="0" i="0" u="none" strike="noStrike" kern="1200" baseline="0">
              <a:solidFill>
                <a:schemeClr val="tx1"/>
              </a:solidFill>
              <a:effectLst/>
              <a:latin typeface="+mn-lt"/>
              <a:ea typeface="+mn-ea"/>
              <a:cs typeface="+mn-cs"/>
            </a:endParaRPr>
          </a:p>
          <a:p>
            <a:r>
              <a:rPr lang="en-US" altLang="zh-TW" sz="1200" b="0" i="0" u="none" strike="noStrike" kern="1200" baseline="0">
                <a:solidFill>
                  <a:schemeClr val="tx1"/>
                </a:solidFill>
                <a:latin typeface="+mn-lt"/>
                <a:ea typeface="+mn-ea"/>
                <a:cs typeface="+mn-cs"/>
              </a:rPr>
              <a:t>acting on flow fields defined at each voxel, like limiting the frequency content of the flow field, or penalizing its curvature. However these regularizers were difficult to tune and did not prevent over-fitting reliably</a:t>
            </a:r>
            <a:endParaRPr lang="en-US" altLang="zh-TW" sz="1200" b="0" i="0" kern="1200">
              <a:solidFill>
                <a:schemeClr val="tx1"/>
              </a:solidFill>
              <a:effectLst/>
              <a:latin typeface="+mn-lt"/>
              <a:ea typeface="+mn-ea"/>
              <a:cs typeface="+mn-cs"/>
            </a:endParaRPr>
          </a:p>
          <a:p>
            <a:endParaRPr lang="en-US" altLang="zh-TW" sz="1200" b="0" i="0" kern="1200">
              <a:solidFill>
                <a:schemeClr val="tx1"/>
              </a:solidFill>
              <a:effectLst/>
              <a:latin typeface="+mn-lt"/>
              <a:ea typeface="+mn-ea"/>
              <a:cs typeface="+mn-cs"/>
            </a:endParaRPr>
          </a:p>
          <a:p>
            <a:r>
              <a:rPr lang="en-US" altLang="zh-TW" sz="1200" b="0" i="0" kern="1200">
                <a:solidFill>
                  <a:schemeClr val="tx1"/>
                </a:solidFill>
                <a:effectLst/>
                <a:latin typeface="+mn-lt"/>
                <a:ea typeface="+mn-ea"/>
                <a:cs typeface="+mn-cs"/>
              </a:rPr>
              <a:t>The orthogonal invariance of the Frobenius norm</a:t>
            </a:r>
          </a:p>
          <a:p>
            <a:r>
              <a:rPr lang="en-US" altLang="zh-TW" sz="1200" b="0" i="0" kern="1200">
                <a:solidFill>
                  <a:schemeClr val="tx1"/>
                </a:solidFill>
                <a:effectLst/>
                <a:latin typeface="+mn-lt"/>
                <a:ea typeface="+mn-ea"/>
                <a:cs typeface="+mn-cs"/>
              </a:rPr>
              <a:t>https://math.stackexchange.com/questions/1477855/distance-of-a-matrix-from-the-orthogonal-group</a:t>
            </a:r>
          </a:p>
          <a:p>
            <a:endParaRPr lang="en-US" altLang="zh-TW" sz="1200" b="0" i="0" kern="1200">
              <a:solidFill>
                <a:schemeClr val="tx1"/>
              </a:solidFill>
              <a:effectLst/>
              <a:latin typeface="+mn-lt"/>
              <a:ea typeface="+mn-ea"/>
              <a:cs typeface="+mn-cs"/>
            </a:endParaRPr>
          </a:p>
          <a:p>
            <a:r>
              <a:rPr lang="en-US" altLang="zh-TW" sz="1200" b="0" i="0" u="none" strike="noStrike" kern="1200" baseline="0">
                <a:solidFill>
                  <a:schemeClr val="tx1"/>
                </a:solidFill>
                <a:latin typeface="+mn-lt"/>
                <a:ea typeface="+mn-ea"/>
                <a:cs typeface="+mn-cs"/>
              </a:rPr>
              <a:t>This weighting ensures that deformation fields are permitted to compress and expand empty space around the protein.</a:t>
            </a:r>
            <a:endParaRPr lang="en-US" altLang="zh-TW" sz="1200" b="0" i="0" kern="1200">
              <a:solidFill>
                <a:schemeClr val="tx1"/>
              </a:solidFill>
              <a:effectLst/>
              <a:latin typeface="+mn-lt"/>
              <a:ea typeface="+mn-ea"/>
              <a:cs typeface="+mn-cs"/>
            </a:endParaRPr>
          </a:p>
          <a:p>
            <a:endParaRPr lang="en-US" altLang="zh-TW" sz="1200" b="0" i="0" kern="1200">
              <a:solidFill>
                <a:schemeClr val="tx1"/>
              </a:solidFill>
              <a:effectLst/>
              <a:latin typeface="+mn-lt"/>
              <a:ea typeface="+mn-ea"/>
              <a:cs typeface="+mn-cs"/>
            </a:endParaRPr>
          </a:p>
          <a:p>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14</a:t>
            </a:fld>
            <a:endParaRPr lang="zh-TW" altLang="en-US"/>
          </a:p>
        </p:txBody>
      </p:sp>
    </p:spTree>
    <p:extLst>
      <p:ext uri="{BB962C8B-B14F-4D97-AF65-F5344CB8AC3E}">
        <p14:creationId xmlns:p14="http://schemas.microsoft.com/office/powerpoint/2010/main" val="44762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a:solidFill>
                  <a:schemeClr val="tx1"/>
                </a:solidFill>
                <a:latin typeface="+mn-lt"/>
                <a:ea typeface="+mn-ea"/>
                <a:cs typeface="+mn-cs"/>
              </a:rPr>
              <a:t>Convected densities from 3DFlex at minus one (red) and plus one (blue) standard deviations in the latent space, along each of the five latent dimensions.</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17</a:t>
            </a:fld>
            <a:endParaRPr lang="zh-TW" altLang="en-US"/>
          </a:p>
        </p:txBody>
      </p:sp>
    </p:spTree>
    <p:extLst>
      <p:ext uri="{BB962C8B-B14F-4D97-AF65-F5344CB8AC3E}">
        <p14:creationId xmlns:p14="http://schemas.microsoft.com/office/powerpoint/2010/main" val="2783014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Top row: An alpha-helix in the head region of the protein that translated by several Angstroms. </a:t>
            </a:r>
          </a:p>
          <a:p>
            <a:r>
              <a:rPr lang="en-US" altLang="zh-TW"/>
              <a:t>Bottom row: A  beta-sheet in the head region that translates and deforms.</a:t>
            </a:r>
          </a:p>
          <a:p>
            <a:endParaRPr lang="en-US" altLang="zh-TW"/>
          </a:p>
          <a:p>
            <a:endParaRPr lang="en-US" altLang="zh-TW"/>
          </a:p>
          <a:p>
            <a:r>
              <a:rPr lang="en-US" altLang="zh-TW" sz="1200" b="0" i="0" u="none" strike="noStrike" kern="1200" baseline="0">
                <a:solidFill>
                  <a:schemeClr val="tx1"/>
                </a:solidFill>
                <a:latin typeface="+mn-lt"/>
                <a:ea typeface="+mn-ea"/>
                <a:cs typeface="+mn-cs"/>
              </a:rPr>
              <a:t>For example, local resolution in the center of the head   region is improved from 5.7°A to 3.8A° . For a complex as large as the snRNP, it is worth noting that one could create manual masks around regions that are expected to be rigid, and then perform local or multibody refinement. Such refinement techniques can improve resolution and map quality in domains like the foot region, which remains rigid despite motion relative to the remainder of the molecule. In contrast, 3DFlex does not require manual masking or prior knowledge about the motion of the molecule. It can detect and then correct for non-rigid flexibility across the entire molecule at once, including the head region, which is considerably less rigid than the foot.</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18</a:t>
            </a:fld>
            <a:endParaRPr lang="zh-TW" altLang="en-US"/>
          </a:p>
        </p:txBody>
      </p:sp>
    </p:spTree>
    <p:extLst>
      <p:ext uri="{BB962C8B-B14F-4D97-AF65-F5344CB8AC3E}">
        <p14:creationId xmlns:p14="http://schemas.microsoft.com/office/powerpoint/2010/main" val="79466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Multi-body -&gt; 3D segmentation,</a:t>
            </a:r>
            <a:r>
              <a:rPr lang="en-US" altLang="zh-TW" baseline="0"/>
              <a:t> prior knowledge, large enough</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a:t>
            </a:fld>
            <a:endParaRPr lang="zh-TW" altLang="en-US"/>
          </a:p>
        </p:txBody>
      </p:sp>
    </p:spTree>
    <p:extLst>
      <p:ext uri="{BB962C8B-B14F-4D97-AF65-F5344CB8AC3E}">
        <p14:creationId xmlns:p14="http://schemas.microsoft.com/office/powerpoint/2010/main" val="3399396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a:solidFill>
                  <a:schemeClr val="tx1"/>
                </a:solidFill>
                <a:latin typeface="+mn-lt"/>
                <a:ea typeface="+mn-ea"/>
                <a:cs typeface="+mn-cs"/>
              </a:rPr>
              <a:t>Second, at low resolution, Gaussian functions are a natural way to model the electron </a:t>
            </a:r>
            <a:r>
              <a:rPr lang="en-US" altLang="zh-TW" sz="1200" b="0" i="0" u="none" strike="noStrike" kern="1200" baseline="0" smtClean="0">
                <a:solidFill>
                  <a:schemeClr val="tx1"/>
                </a:solidFill>
                <a:latin typeface="+mn-lt"/>
                <a:ea typeface="+mn-ea"/>
                <a:cs typeface="+mn-cs"/>
              </a:rPr>
              <a:t>density function </a:t>
            </a:r>
            <a:r>
              <a:rPr lang="en-US" altLang="zh-TW" sz="1200" b="0" i="0" u="none" strike="noStrike" kern="1200" baseline="0">
                <a:solidFill>
                  <a:schemeClr val="tx1"/>
                </a:solidFill>
                <a:latin typeface="+mn-lt"/>
                <a:ea typeface="+mn-ea"/>
                <a:cs typeface="+mn-cs"/>
              </a:rPr>
              <a:t>of </a:t>
            </a:r>
            <a:r>
              <a:rPr lang="en-US" altLang="zh-TW" sz="1200" b="0" i="0" u="none" strike="noStrike" kern="1200" baseline="0" smtClean="0">
                <a:solidFill>
                  <a:schemeClr val="tx1"/>
                </a:solidFill>
                <a:latin typeface="+mn-lt"/>
                <a:ea typeface="+mn-ea"/>
                <a:cs typeface="+mn-cs"/>
              </a:rPr>
              <a:t>molecules. </a:t>
            </a:r>
            <a:r>
              <a:rPr lang="en-US" altLang="zh-TW" sz="1200" b="0" i="0" u="none" strike="noStrike" kern="1200" baseline="0">
                <a:solidFill>
                  <a:schemeClr val="tx1"/>
                </a:solidFill>
                <a:latin typeface="+mn-lt"/>
                <a:ea typeface="+mn-ea"/>
                <a:cs typeface="+mn-cs"/>
              </a:rPr>
              <a:t>If these methods were extended to atomic resolution representation,</a:t>
            </a:r>
          </a:p>
          <a:p>
            <a:r>
              <a:rPr lang="en-US" altLang="zh-TW" sz="1200" b="0" i="0" u="none" strike="noStrike" kern="1200" baseline="0">
                <a:solidFill>
                  <a:schemeClr val="tx1"/>
                </a:solidFill>
                <a:latin typeface="+mn-lt"/>
                <a:ea typeface="+mn-ea"/>
                <a:cs typeface="+mn-cs"/>
              </a:rPr>
              <a:t>it may be necessary to include the atomic form factors in the model, but at </a:t>
            </a:r>
            <a:r>
              <a:rPr lang="en-US" altLang="zh-TW" sz="1200" b="0" i="0" u="none" strike="noStrike" kern="1200" baseline="0" smtClean="0">
                <a:solidFill>
                  <a:schemeClr val="tx1"/>
                </a:solidFill>
                <a:latin typeface="+mn-lt"/>
                <a:ea typeface="+mn-ea"/>
                <a:cs typeface="+mn-cs"/>
              </a:rPr>
              <a:t>intermediate resolutions </a:t>
            </a:r>
            <a:r>
              <a:rPr lang="en-US" altLang="zh-TW" sz="1200" b="0" i="0" u="none" strike="noStrike" kern="1200" baseline="0">
                <a:solidFill>
                  <a:schemeClr val="tx1"/>
                </a:solidFill>
                <a:latin typeface="+mn-lt"/>
                <a:ea typeface="+mn-ea"/>
                <a:cs typeface="+mn-cs"/>
              </a:rPr>
              <a:t>these subtleties are effectively undetectable.</a:t>
            </a:r>
          </a:p>
          <a:p>
            <a:endParaRPr lang="en-US" altLang="zh-TW" sz="1200" b="0" i="0" u="none" strike="noStrike" kern="1200" baseline="0">
              <a:solidFill>
                <a:schemeClr val="tx1"/>
              </a:solidFill>
              <a:latin typeface="+mn-lt"/>
              <a:ea typeface="+mn-ea"/>
              <a:cs typeface="+mn-cs"/>
            </a:endParaRPr>
          </a:p>
          <a:p>
            <a:r>
              <a:rPr lang="en-US" altLang="zh-TW">
                <a:latin typeface="Times New Roman" panose="02020603050405020304" pitchFamily="18" charset="0"/>
                <a:cs typeface="Times New Roman" panose="02020603050405020304" pitchFamily="18" charset="0"/>
              </a:rPr>
              <a:t>The deformation field is then interpolated using linear FEM shape functions within each </a:t>
            </a:r>
            <a:r>
              <a:rPr lang="en-US" altLang="zh-TW" smtClean="0">
                <a:latin typeface="Times New Roman" panose="02020603050405020304" pitchFamily="18" charset="0"/>
                <a:cs typeface="Times New Roman" panose="02020603050405020304" pitchFamily="18" charset="0"/>
              </a:rPr>
              <a:t>mesh element</a:t>
            </a:r>
            <a:r>
              <a:rPr lang="en-US" altLang="zh-TW">
                <a:latin typeface="Times New Roman" panose="02020603050405020304" pitchFamily="18" charset="0"/>
                <a:cs typeface="Times New Roman" panose="02020603050405020304" pitchFamily="18" charset="0"/>
              </a:rPr>
              <a:t>. </a:t>
            </a:r>
            <a:endParaRPr lang="en-US" altLang="zh-TW" smtClean="0">
              <a:latin typeface="Times New Roman" panose="02020603050405020304" pitchFamily="18" charset="0"/>
              <a:cs typeface="Times New Roman" panose="02020603050405020304" pitchFamily="18" charset="0"/>
            </a:endParaRPr>
          </a:p>
          <a:p>
            <a:r>
              <a:rPr lang="en-US" altLang="zh-TW" sz="1200" b="0" i="0" kern="1200" smtClean="0">
                <a:solidFill>
                  <a:schemeClr val="tx1"/>
                </a:solidFill>
                <a:effectLst/>
                <a:latin typeface="+mn-lt"/>
                <a:ea typeface="+mn-ea"/>
                <a:cs typeface="+mn-cs"/>
              </a:rPr>
              <a:t>The shape function is the function which interpolates the solution between the discrete values obtained at the mesh nodes</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4</a:t>
            </a:fld>
            <a:endParaRPr lang="zh-TW" altLang="en-US"/>
          </a:p>
        </p:txBody>
      </p:sp>
    </p:spTree>
    <p:extLst>
      <p:ext uri="{BB962C8B-B14F-4D97-AF65-F5344CB8AC3E}">
        <p14:creationId xmlns:p14="http://schemas.microsoft.com/office/powerpoint/2010/main" val="1979946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84</a:t>
            </a:r>
            <a:r>
              <a:rPr lang="en-US" altLang="zh-TW" baseline="0"/>
              <a:t>X84X84-&gt;2048X5 (protein occupy sparsely)</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5</a:t>
            </a:fld>
            <a:endParaRPr lang="zh-TW" altLang="en-US"/>
          </a:p>
        </p:txBody>
      </p:sp>
    </p:spTree>
    <p:extLst>
      <p:ext uri="{BB962C8B-B14F-4D97-AF65-F5344CB8AC3E}">
        <p14:creationId xmlns:p14="http://schemas.microsoft.com/office/powerpoint/2010/main" val="388796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0 represent neutral configuration</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6</a:t>
            </a:fld>
            <a:endParaRPr lang="zh-TW" altLang="en-US"/>
          </a:p>
        </p:txBody>
      </p:sp>
    </p:spTree>
    <p:extLst>
      <p:ext uri="{BB962C8B-B14F-4D97-AF65-F5344CB8AC3E}">
        <p14:creationId xmlns:p14="http://schemas.microsoft.com/office/powerpoint/2010/main" val="3838481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3.275A</a:t>
            </a:r>
          </a:p>
          <a:p>
            <a:endParaRPr lang="en-US" altLang="zh-TW" smtClean="0"/>
          </a:p>
          <a:p>
            <a:r>
              <a:rPr lang="en-US" altLang="zh-TW" smtClean="0"/>
              <a:t>Central protuberance</a:t>
            </a:r>
            <a:endParaRPr lang="en-US" altLang="zh-TW"/>
          </a:p>
          <a:p>
            <a:endParaRPr lang="en-US" altLang="zh-TW"/>
          </a:p>
          <a:p>
            <a:r>
              <a:rPr lang="en-US" altLang="zh-TW" sz="1200" b="0" i="0" u="none" strike="noStrike" kern="1200" baseline="0">
                <a:solidFill>
                  <a:schemeClr val="tx1"/>
                </a:solidFill>
                <a:latin typeface="+mn-lt"/>
                <a:ea typeface="+mn-ea"/>
                <a:cs typeface="+mn-cs"/>
              </a:rPr>
              <a:t>Since most of the structural variabilities within this dataset are the presence/absence of individual ribosomal components, we initially permitted only the Gaussian</a:t>
            </a:r>
          </a:p>
          <a:p>
            <a:r>
              <a:rPr lang="en-US" altLang="zh-TW" sz="1200" b="0" i="0" u="none" strike="noStrike" kern="1200" baseline="0">
                <a:solidFill>
                  <a:schemeClr val="tx1"/>
                </a:solidFill>
                <a:latin typeface="+mn-lt"/>
                <a:ea typeface="+mn-ea"/>
                <a:cs typeface="+mn-cs"/>
              </a:rPr>
              <a:t>amplitudes to vary</a:t>
            </a:r>
          </a:p>
          <a:p>
            <a:endParaRPr lang="en-US" altLang="zh-TW" sz="1200" b="0" i="0" u="none" strike="noStrike" kern="1200" baseline="0">
              <a:solidFill>
                <a:schemeClr val="tx1"/>
              </a:solidFill>
              <a:latin typeface="+mn-lt"/>
              <a:ea typeface="+mn-ea"/>
              <a:cs typeface="+mn-cs"/>
            </a:endParaRPr>
          </a:p>
          <a:p>
            <a:r>
              <a:rPr lang="en-US" altLang="zh-TW"/>
              <a:t>Allgrad 6000x1789x5</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7</a:t>
            </a:fld>
            <a:endParaRPr lang="zh-TW" altLang="en-US"/>
          </a:p>
        </p:txBody>
      </p:sp>
    </p:spTree>
    <p:extLst>
      <p:ext uri="{BB962C8B-B14F-4D97-AF65-F5344CB8AC3E}">
        <p14:creationId xmlns:p14="http://schemas.microsoft.com/office/powerpoint/2010/main" val="2271242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a:solidFill>
                  <a:schemeClr val="tx1"/>
                </a:solidFill>
                <a:latin typeface="+mn-lt"/>
                <a:ea typeface="+mn-ea"/>
                <a:cs typeface="+mn-cs"/>
              </a:rPr>
              <a:t>Central to 3DFlex is the assumption that conformations of a dynamic protein are related to each other through deformation of a single 3D structure.</a:t>
            </a:r>
          </a:p>
          <a:p>
            <a:endParaRPr lang="en-US" altLang="zh-TW" sz="1200" b="0" i="0" u="none" strike="noStrike" kern="1200" baseline="0">
              <a:solidFill>
                <a:schemeClr val="tx1"/>
              </a:solidFill>
              <a:latin typeface="+mn-lt"/>
              <a:ea typeface="+mn-ea"/>
              <a:cs typeface="+mn-cs"/>
            </a:endParaRPr>
          </a:p>
          <a:p>
            <a:r>
              <a:rPr lang="en-US" altLang="zh-TW" sz="1200" b="0" i="0" u="none" strike="noStrike" kern="1200" baseline="0">
                <a:solidFill>
                  <a:schemeClr val="tx1"/>
                </a:solidFill>
                <a:latin typeface="+mn-lt"/>
                <a:ea typeface="+mn-ea"/>
                <a:cs typeface="+mn-cs"/>
              </a:rPr>
              <a:t>Deformation field</a:t>
            </a:r>
          </a:p>
          <a:p>
            <a:endParaRPr lang="en-US" altLang="zh-TW" sz="1200" b="0" i="0" u="none" strike="noStrike" kern="1200" baseline="0">
              <a:solidFill>
                <a:schemeClr val="tx1"/>
              </a:solidFill>
              <a:latin typeface="+mn-lt"/>
              <a:ea typeface="+mn-ea"/>
              <a:cs typeface="+mn-cs"/>
            </a:endParaRPr>
          </a:p>
          <a:p>
            <a:r>
              <a:rPr lang="en-US" altLang="zh-TW" sz="1200" b="0" i="0" u="none" strike="noStrike" kern="1200" baseline="0">
                <a:solidFill>
                  <a:schemeClr val="tx1"/>
                </a:solidFill>
                <a:latin typeface="+mn-lt"/>
                <a:ea typeface="+mn-ea"/>
                <a:cs typeface="+mn-cs"/>
              </a:rPr>
              <a:t>x is 3D position</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11</a:t>
            </a:fld>
            <a:endParaRPr lang="zh-TW" altLang="en-US"/>
          </a:p>
        </p:txBody>
      </p:sp>
    </p:spTree>
    <p:extLst>
      <p:ext uri="{BB962C8B-B14F-4D97-AF65-F5344CB8AC3E}">
        <p14:creationId xmlns:p14="http://schemas.microsoft.com/office/powerpoint/2010/main" val="2547545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10000"/>
          </a:bodyPr>
          <a:lstStyle/>
          <a:p>
            <a:r>
              <a:rPr lang="en-US" altLang="zh-TW"/>
              <a:t>Coordinate descent may be used</a:t>
            </a:r>
          </a:p>
          <a:p>
            <a:endParaRPr lang="en-US" altLang="zh-TW"/>
          </a:p>
          <a:p>
            <a:r>
              <a:rPr lang="en-US" altLang="zh-TW"/>
              <a:t>The encoder deterministically maps a data point x to mean µφ(x) and variance σφ(x) in the latent space. The input to Dθ is then simply the mean µφ(x) augmented with Gaussian noise scaled by σφ(x) via the reparametrization trick</a:t>
            </a:r>
          </a:p>
          <a:p>
            <a:endParaRPr lang="en-US" altLang="zh-TW"/>
          </a:p>
          <a:p>
            <a:r>
              <a:rPr lang="en-US" altLang="zh-TW"/>
              <a:t>Hadamard product</a:t>
            </a:r>
          </a:p>
          <a:p>
            <a:endParaRPr lang="en-US" altLang="zh-TW"/>
          </a:p>
          <a:p>
            <a:r>
              <a:rPr lang="en-US" altLang="zh-TW"/>
              <a:t>Using random noise injection to regularize neural networks is a well-known. It implicitly helps to smooth the function learned by the network at the price of increased variance in the gradients during training. In turn, decoder regularization is a key component in generalization for VAEs</a:t>
            </a:r>
          </a:p>
          <a:p>
            <a:endParaRPr lang="en-US" altLang="zh-TW"/>
          </a:p>
          <a:p>
            <a:r>
              <a:rPr lang="en-US" altLang="zh-TW"/>
              <a:t>Indeed, from a generative perspective, regularization is motivated by the goal to learn a smooth latent space where similar data points x are mapped to similar latent codes z, and small variations in Z lead to reconstructions by Dθ that vary only slightly</a:t>
            </a:r>
          </a:p>
          <a:p>
            <a:endParaRPr lang="en-US" altLang="zh-TW"/>
          </a:p>
          <a:p>
            <a:r>
              <a:rPr lang="en-US" altLang="zh-TW"/>
              <a:t>Constant variance VAE</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12</a:t>
            </a:fld>
            <a:endParaRPr lang="zh-TW" altLang="en-US"/>
          </a:p>
        </p:txBody>
      </p:sp>
    </p:spTree>
    <p:extLst>
      <p:ext uri="{BB962C8B-B14F-4D97-AF65-F5344CB8AC3E}">
        <p14:creationId xmlns:p14="http://schemas.microsoft.com/office/powerpoint/2010/main" val="2859333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Canonocal</a:t>
            </a:r>
            <a:r>
              <a:rPr lang="en-US" altLang="zh-TW" baseline="0" smtClean="0"/>
              <a:t> coordinate to deformation coordinate</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13</a:t>
            </a:fld>
            <a:endParaRPr lang="zh-TW" altLang="en-US"/>
          </a:p>
        </p:txBody>
      </p:sp>
    </p:spTree>
    <p:extLst>
      <p:ext uri="{BB962C8B-B14F-4D97-AF65-F5344CB8AC3E}">
        <p14:creationId xmlns:p14="http://schemas.microsoft.com/office/powerpoint/2010/main" val="18146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矩形 3"/>
          <p:cNvSpPr/>
          <p:nvPr/>
        </p:nvSpPr>
        <p:spPr>
          <a:xfrm>
            <a:off x="1206500" y="3648076"/>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矩形 5"/>
          <p:cNvSpPr/>
          <p:nvPr/>
        </p:nvSpPr>
        <p:spPr>
          <a:xfrm>
            <a:off x="1206500" y="3648076"/>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8" name="標題 7"/>
          <p:cNvSpPr>
            <a:spLocks noGrp="1"/>
          </p:cNvSpPr>
          <p:nvPr>
            <p:ph type="ctrTitle"/>
          </p:nvPr>
        </p:nvSpPr>
        <p:spPr>
          <a:xfrm>
            <a:off x="1625600" y="3886200"/>
            <a:ext cx="9144000" cy="990600"/>
          </a:xfrm>
        </p:spPr>
        <p:txBody>
          <a:bodyPr anchor="t"/>
          <a:lstStyle>
            <a:lvl1pPr algn="r">
              <a:defRPr sz="3200">
                <a:solidFill>
                  <a:schemeClr val="tx1"/>
                </a:solidFill>
              </a:defRPr>
            </a:lvl1pPr>
          </a:lstStyle>
          <a:p>
            <a:r>
              <a:rPr lang="zh-TW" altLang="en-US" dirty="0"/>
              <a:t>按一下以編輯母片標題樣式</a:t>
            </a:r>
            <a:endParaRPr lang="en-US" dirty="0"/>
          </a:p>
        </p:txBody>
      </p:sp>
      <p:sp>
        <p:nvSpPr>
          <p:cNvPr id="9" name="副標題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a:t>按一下以編輯母片副標題樣式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6" name="五角星形 5"/>
          <p:cNvSpPr/>
          <p:nvPr userDrawn="1"/>
        </p:nvSpPr>
        <p:spPr>
          <a:xfrm>
            <a:off x="9256184" y="6400800"/>
            <a:ext cx="304800" cy="228600"/>
          </a:xfrm>
          <a:prstGeom prst="star5">
            <a:avLst/>
          </a:prstGeom>
          <a:solidFill>
            <a:schemeClr val="accent4">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dirty="0">
              <a:solidFill>
                <a:srgbClr val="FFC000"/>
              </a:solidFill>
            </a:endParaRPr>
          </a:p>
        </p:txBody>
      </p:sp>
      <p:pic>
        <p:nvPicPr>
          <p:cNvPr id="7"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8" name="標題 1"/>
          <p:cNvSpPr txBox="1">
            <a:spLocks/>
          </p:cNvSpPr>
          <p:nvPr userDrawn="1"/>
        </p:nvSpPr>
        <p:spPr>
          <a:xfrm rot="19594117">
            <a:off x="3295652" y="3041650"/>
            <a:ext cx="4703233" cy="1009650"/>
          </a:xfrm>
          <a:prstGeom prst="rect">
            <a:avLst/>
          </a:prstGeom>
        </p:spPr>
        <p:txBody>
          <a:bodyPr anchor="b"/>
          <a:lstStyle/>
          <a:p>
            <a:pPr algn="ctr" fontAlgn="auto">
              <a:spcAft>
                <a:spcPts val="0"/>
              </a:spcAft>
              <a:defRPr/>
            </a:pPr>
            <a:r>
              <a:rPr kumimoji="0" lang="en-US" altLang="zh-TW"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rPr>
              <a:t>ST☆R</a:t>
            </a:r>
            <a:endParaRPr kumimoji="0" lang="zh-TW" altLang="en-US"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endParaRPr>
          </a:p>
        </p:txBody>
      </p:sp>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9" name="日期版面配置區 3"/>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en-US"/>
          </a:p>
        </p:txBody>
      </p:sp>
      <p:sp>
        <p:nvSpPr>
          <p:cNvPr id="11" name="投影片編號版面配置區 5"/>
          <p:cNvSpPr>
            <a:spLocks noGrp="1"/>
          </p:cNvSpPr>
          <p:nvPr>
            <p:ph type="sldNum" sz="quarter" idx="12"/>
          </p:nvPr>
        </p:nvSpPr>
        <p:spPr/>
        <p:txBody>
          <a:bodyPr/>
          <a:lstStyle>
            <a:lvl1pPr>
              <a:defRPr/>
            </a:lvl1pPr>
          </a:lstStyle>
          <a:p>
            <a:pPr>
              <a:defRPr/>
            </a:pPr>
            <a:fld id="{43DF85D4-5936-4E22-81D2-6B3800489B1B}" type="slidenum">
              <a:rPr lang="zh-TW" altLang="en-US"/>
              <a:pPr>
                <a:defRPr/>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4" name="直線接點 3"/>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5" name="等腰三角形 4"/>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直線接點 5"/>
          <p:cNvSpPr>
            <a:spLocks noChangeShapeType="1"/>
          </p:cNvSpPr>
          <p:nvPr/>
        </p:nvSpPr>
        <p:spPr bwMode="auto">
          <a:xfrm rot="5400000">
            <a:off x="5816071"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3"/>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zh-TW" altLang="en-US"/>
          </a:p>
        </p:txBody>
      </p:sp>
      <p:sp>
        <p:nvSpPr>
          <p:cNvPr id="8" name="頁尾版面配置區 4"/>
          <p:cNvSpPr>
            <a:spLocks noGrp="1"/>
          </p:cNvSpPr>
          <p:nvPr>
            <p:ph type="ftr" sz="quarter" idx="11"/>
          </p:nvPr>
        </p:nvSpPr>
        <p:spPr>
          <a:xfrm>
            <a:off x="3865033" y="6356351"/>
            <a:ext cx="4673600" cy="365125"/>
          </a:xfrm>
          <a:prstGeom prst="rect">
            <a:avLst/>
          </a:prstGeom>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2B848C84-D8CC-4DB7-BF23-609816B95A93}" type="slidenum">
              <a:rPr lang="zh-TW" altLang="en-US"/>
              <a:pPr>
                <a:defRPr/>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頁尾版面配置區 5"/>
          <p:cNvSpPr txBox="1">
            <a:spLocks/>
          </p:cNvSpPr>
          <p:nvPr userDrawn="1"/>
        </p:nvSpPr>
        <p:spPr>
          <a:xfrm>
            <a:off x="8572501" y="6357938"/>
            <a:ext cx="2402417" cy="366712"/>
          </a:xfrm>
          <a:prstGeom prst="rect">
            <a:avLst/>
          </a:prstGeom>
        </p:spPr>
        <p:txBody>
          <a:bodyPr/>
          <a:lstStyle/>
          <a:p>
            <a:pPr algn="r" fontAlgn="auto">
              <a:spcBef>
                <a:spcPts val="0"/>
              </a:spcBef>
              <a:spcAft>
                <a:spcPts val="0"/>
              </a:spcAft>
              <a:defRPr/>
            </a:pPr>
            <a:endParaRPr kumimoji="0" lang="en-US" dirty="0">
              <a:solidFill>
                <a:srgbClr val="E85E68"/>
              </a:solidFill>
              <a:latin typeface="Brush Script MT" pitchFamily="66" charset="0"/>
              <a:ea typeface="STXingkai" pitchFamily="2" charset="-122"/>
            </a:endParaRPr>
          </a:p>
        </p:txBody>
      </p:sp>
      <p:sp>
        <p:nvSpPr>
          <p:cNvPr id="2" name="標題 1"/>
          <p:cNvSpPr>
            <a:spLocks noGrp="1"/>
          </p:cNvSpPr>
          <p:nvPr>
            <p:ph type="title"/>
          </p:nvPr>
        </p:nvSpPr>
        <p:spPr/>
        <p:txBody>
          <a:bodyPr/>
          <a:lstStyle>
            <a:lvl1pPr>
              <a:defRPr baseline="0">
                <a:solidFill>
                  <a:schemeClr val="accent4">
                    <a:lumMod val="50000"/>
                  </a:schemeClr>
                </a:solidFill>
                <a:latin typeface="+mj-lt"/>
              </a:defRPr>
            </a:lvl1pPr>
          </a:lstStyle>
          <a:p>
            <a:r>
              <a:rPr lang="zh-TW" altLang="en-US" dirty="0"/>
              <a:t>按一下以編輯母片標題樣式</a:t>
            </a:r>
            <a:endParaRPr lang="en-US" dirty="0"/>
          </a:p>
        </p:txBody>
      </p:sp>
      <p:sp>
        <p:nvSpPr>
          <p:cNvPr id="8" name="內容版面配置區 7"/>
          <p:cNvSpPr>
            <a:spLocks noGrp="1"/>
          </p:cNvSpPr>
          <p:nvPr>
            <p:ph sz="quarter" idx="1"/>
          </p:nvPr>
        </p:nvSpPr>
        <p:spPr>
          <a:xfrm>
            <a:off x="609600" y="1219200"/>
            <a:ext cx="10972800" cy="4937760"/>
          </a:xfrm>
        </p:spPr>
        <p:txBody>
          <a:bodyPr/>
          <a:lstStyle>
            <a:lvl1pPr>
              <a:defRPr>
                <a:latin typeface="+mn-lt"/>
              </a:defRPr>
            </a:lvl1pPr>
            <a:lvl2pPr>
              <a:defRPr sz="2200">
                <a:solidFill>
                  <a:schemeClr val="bg2">
                    <a:lumMod val="50000"/>
                  </a:schemeClr>
                </a:solidFill>
                <a:latin typeface="+mn-lt"/>
              </a:defRPr>
            </a:lvl2pPr>
            <a:lvl3pPr>
              <a:defRPr>
                <a:solidFill>
                  <a:schemeClr val="bg1">
                    <a:lumMod val="50000"/>
                  </a:schemeClr>
                </a:solidFill>
                <a:latin typeface="+mn-lt"/>
              </a:defRPr>
            </a:lvl3pPr>
            <a:lvl4pPr>
              <a:defRPr>
                <a:latin typeface="+mn-lt"/>
              </a:defRPr>
            </a:lvl4pPr>
            <a:lvl5pPr>
              <a:defRPr>
                <a:latin typeface="+mn-lt"/>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投影片編號版面配置區 5"/>
          <p:cNvSpPr>
            <a:spLocks noGrp="1"/>
          </p:cNvSpPr>
          <p:nvPr>
            <p:ph type="sldNum" sz="quarter" idx="11"/>
          </p:nvPr>
        </p:nvSpPr>
        <p:spPr/>
        <p:txBody>
          <a:bodyPr/>
          <a:lstStyle>
            <a:lvl1pPr>
              <a:defRPr/>
            </a:lvl1pPr>
          </a:lstStyle>
          <a:p>
            <a:pPr>
              <a:defRPr/>
            </a:pPr>
            <a:fld id="{A8811E32-B9A0-4C06-A644-818AE0A5CA07}" type="slidenum">
              <a:rPr lang="zh-TW" altLang="en-US"/>
              <a:pPr>
                <a:defRPr/>
              </a:pPr>
              <a:t>‹#›</a:t>
            </a:fld>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1">
        <a:schemeClr val="bg1"/>
      </p:bgRef>
    </p:bg>
    <p:spTree>
      <p:nvGrpSpPr>
        <p:cNvPr id="1" name=""/>
        <p:cNvGrpSpPr/>
        <p:nvPr/>
      </p:nvGrpSpPr>
      <p:grpSpPr>
        <a:xfrm>
          <a:off x="0" y="0"/>
          <a:ext cx="0" cy="0"/>
          <a:chOff x="0" y="0"/>
          <a:chExt cx="0" cy="0"/>
        </a:xfrm>
      </p:grpSpPr>
      <p:sp>
        <p:nvSpPr>
          <p:cNvPr id="4" name="矩形 3"/>
          <p:cNvSpPr/>
          <p:nvPr/>
        </p:nvSpPr>
        <p:spPr>
          <a:xfrm>
            <a:off x="1219200" y="2819401"/>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a:xfrm>
            <a:off x="1219200" y="2819401"/>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1625600" y="2971800"/>
            <a:ext cx="9144000" cy="1066800"/>
          </a:xfrm>
        </p:spPr>
        <p:txBody>
          <a:bodyPr anchor="t"/>
          <a:lstStyle>
            <a:lvl1pPr algn="r">
              <a:buNone/>
              <a:defRPr sz="3200" b="0" cap="none" baseline="0"/>
            </a:lvl1pPr>
          </a:lstStyle>
          <a:p>
            <a:r>
              <a:rPr lang="zh-TW" altLang="en-US" dirty="0"/>
              <a:t>按一下以編輯母片標題樣式</a:t>
            </a:r>
            <a:endParaRPr lang="en-US" dirty="0"/>
          </a:p>
        </p:txBody>
      </p:sp>
      <p:sp>
        <p:nvSpPr>
          <p:cNvPr id="3" name="文字版面配置區 2"/>
          <p:cNvSpPr>
            <a:spLocks noGrp="1"/>
          </p:cNvSpPr>
          <p:nvPr>
            <p:ph type="body" idx="1"/>
          </p:nvPr>
        </p:nvSpPr>
        <p:spPr>
          <a:xfrm>
            <a:off x="1727200" y="4267200"/>
            <a:ext cx="90424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dirty="0"/>
              <a:t>按一下以編輯母片文字樣式</a:t>
            </a:r>
          </a:p>
        </p:txBody>
      </p:sp>
      <p:sp>
        <p:nvSpPr>
          <p:cNvPr id="6" name="日期版面配置區 3"/>
          <p:cNvSpPr>
            <a:spLocks noGrp="1"/>
          </p:cNvSpPr>
          <p:nvPr>
            <p:ph type="dt" sz="half" idx="10"/>
          </p:nvPr>
        </p:nvSpPr>
        <p:spPr>
          <a:xfrm>
            <a:off x="8534400" y="6354763"/>
            <a:ext cx="3048000" cy="366712"/>
          </a:xfrm>
          <a:prstGeom prst="rect">
            <a:avLst/>
          </a:prstGeom>
        </p:spPr>
        <p:txBody>
          <a:bodyPr/>
          <a:lstStyle>
            <a:lvl1pPr>
              <a:defRPr/>
            </a:lvl1pPr>
          </a:lstStyle>
          <a:p>
            <a:pPr>
              <a:defRPr/>
            </a:pPr>
            <a:endParaRPr lang="zh-TW" altLang="en-US"/>
          </a:p>
        </p:txBody>
      </p:sp>
      <p:sp>
        <p:nvSpPr>
          <p:cNvPr id="7" name="頁尾版面配置區 4"/>
          <p:cNvSpPr>
            <a:spLocks noGrp="1"/>
          </p:cNvSpPr>
          <p:nvPr>
            <p:ph type="ftr" sz="quarter" idx="11"/>
          </p:nvPr>
        </p:nvSpPr>
        <p:spPr>
          <a:xfrm>
            <a:off x="3865033" y="6354763"/>
            <a:ext cx="4633384" cy="366712"/>
          </a:xfrm>
          <a:prstGeom prst="rect">
            <a:avLst/>
          </a:prstGeom>
        </p:spPr>
        <p:txBody>
          <a:bodyPr/>
          <a:lstStyle>
            <a:lvl1pPr>
              <a:defRPr/>
            </a:lvl1pPr>
          </a:lstStyle>
          <a:p>
            <a:pPr>
              <a:defRPr/>
            </a:pPr>
            <a:endParaRPr lang="zh-TW" altLang="en-US"/>
          </a:p>
        </p:txBody>
      </p:sp>
      <p:sp>
        <p:nvSpPr>
          <p:cNvPr id="8" name="投影片編號版面配置區 5"/>
          <p:cNvSpPr>
            <a:spLocks noGrp="1"/>
          </p:cNvSpPr>
          <p:nvPr>
            <p:ph type="sldNum" sz="quarter" idx="12"/>
          </p:nvPr>
        </p:nvSpPr>
        <p:spPr>
          <a:xfrm>
            <a:off x="1426634" y="6354763"/>
            <a:ext cx="2027767" cy="366712"/>
          </a:xfrm>
        </p:spPr>
        <p:txBody>
          <a:bodyPr/>
          <a:lstStyle>
            <a:lvl1pPr>
              <a:defRPr/>
            </a:lvl1pPr>
          </a:lstStyle>
          <a:p>
            <a:pPr>
              <a:defRPr/>
            </a:pPr>
            <a:fld id="{C7A2454C-91E5-41D3-888B-2251DD37D6CE}" type="slidenum">
              <a:rPr lang="zh-TW" altLang="en-US"/>
              <a:pPr>
                <a:defRPr/>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2" name="標題 1"/>
          <p:cNvSpPr>
            <a:spLocks noGrp="1"/>
          </p:cNvSpPr>
          <p:nvPr>
            <p:ph type="title"/>
          </p:nvPr>
        </p:nvSpPr>
        <p:spPr>
          <a:xfrm>
            <a:off x="609600" y="228600"/>
            <a:ext cx="10972800" cy="914400"/>
          </a:xfrm>
        </p:spPr>
        <p:txBody>
          <a:bodyPr/>
          <a:lstStyle/>
          <a:p>
            <a:r>
              <a:rPr lang="zh-TW" altLang="en-US" dirty="0"/>
              <a:t>按一下以編輯母片標題樣式</a:t>
            </a:r>
            <a:endParaRPr lang="en-US" dirty="0"/>
          </a:p>
        </p:txBody>
      </p:sp>
      <p:sp>
        <p:nvSpPr>
          <p:cNvPr id="9" name="內容版面配置區 8"/>
          <p:cNvSpPr>
            <a:spLocks noGrp="1"/>
          </p:cNvSpPr>
          <p:nvPr>
            <p:ph sz="quarter" idx="1"/>
          </p:nvPr>
        </p:nvSpPr>
        <p:spPr>
          <a:xfrm>
            <a:off x="609600" y="1219200"/>
            <a:ext cx="5388864" cy="49377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1" name="內容版面配置區 10"/>
          <p:cNvSpPr>
            <a:spLocks noGrp="1"/>
          </p:cNvSpPr>
          <p:nvPr>
            <p:ph sz="quarter" idx="2"/>
          </p:nvPr>
        </p:nvSpPr>
        <p:spPr>
          <a:xfrm>
            <a:off x="6176264" y="1216152"/>
            <a:ext cx="5388864" cy="493776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24" name="投影片編號版面配置區 6"/>
          <p:cNvSpPr>
            <a:spLocks noGrp="1"/>
          </p:cNvSpPr>
          <p:nvPr>
            <p:ph type="sldNum" sz="quarter" idx="12"/>
          </p:nvPr>
        </p:nvSpPr>
        <p:spPr/>
        <p:txBody>
          <a:bodyPr/>
          <a:lstStyle>
            <a:lvl1pPr>
              <a:defRPr/>
            </a:lvl1pPr>
          </a:lstStyle>
          <a:p>
            <a:pPr>
              <a:defRPr/>
            </a:pPr>
            <a:fld id="{E3A87B14-C52E-4E08-A147-B2E23833E681}" type="slidenum">
              <a:rPr lang="zh-TW" altLang="en-US"/>
              <a:pPr>
                <a:defRPr/>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609600" y="1285875"/>
            <a:ext cx="5386917"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4" name="文字版面配置區 3"/>
          <p:cNvSpPr>
            <a:spLocks noGrp="1"/>
          </p:cNvSpPr>
          <p:nvPr>
            <p:ph type="body" sz="half" idx="3"/>
          </p:nvPr>
        </p:nvSpPr>
        <p:spPr>
          <a:xfrm>
            <a:off x="6197601" y="1295400"/>
            <a:ext cx="5389033"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11" name="內容版面配置區 10"/>
          <p:cNvSpPr>
            <a:spLocks noGrp="1"/>
          </p:cNvSpPr>
          <p:nvPr>
            <p:ph sz="quarter" idx="2"/>
          </p:nvPr>
        </p:nvSpPr>
        <p:spPr>
          <a:xfrm>
            <a:off x="609600" y="2133600"/>
            <a:ext cx="5384800" cy="40386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3" name="內容版面配置區 12"/>
          <p:cNvSpPr>
            <a:spLocks noGrp="1"/>
          </p:cNvSpPr>
          <p:nvPr>
            <p:ph sz="quarter" idx="4"/>
          </p:nvPr>
        </p:nvSpPr>
        <p:spPr>
          <a:xfrm>
            <a:off x="6197600" y="2133600"/>
            <a:ext cx="5384800" cy="40386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9" name="投影片編號版面配置區 22"/>
          <p:cNvSpPr>
            <a:spLocks noGrp="1"/>
          </p:cNvSpPr>
          <p:nvPr>
            <p:ph type="sldNum" sz="quarter" idx="12"/>
          </p:nvPr>
        </p:nvSpPr>
        <p:spPr/>
        <p:txBody>
          <a:bodyPr/>
          <a:lstStyle>
            <a:lvl1pPr>
              <a:defRPr/>
            </a:lvl1pPr>
          </a:lstStyle>
          <a:p>
            <a:pPr>
              <a:defRPr/>
            </a:pPr>
            <a:fld id="{E19A37A2-BB58-463E-A085-C282F415BF00}" type="slidenum">
              <a:rPr lang="zh-TW" altLang="en-US"/>
              <a:pPr>
                <a:defRPr/>
              </a:pPr>
              <a:t>‹#›</a:t>
            </a:fld>
            <a:endParaRPr lang="zh-TW" altLang="en-US"/>
          </a:p>
        </p:txBody>
      </p:sp>
      <p:sp>
        <p:nvSpPr>
          <p:cNvPr id="12" name="標題 1"/>
          <p:cNvSpPr>
            <a:spLocks noGrp="1"/>
          </p:cNvSpPr>
          <p:nvPr>
            <p:ph type="title"/>
          </p:nvPr>
        </p:nvSpPr>
        <p:spPr>
          <a:xfrm>
            <a:off x="609600" y="152400"/>
            <a:ext cx="10972800" cy="990600"/>
          </a:xfrm>
        </p:spPr>
        <p:txBody>
          <a:bodyPr/>
          <a:lstStyle>
            <a:lvl1pPr>
              <a:defRPr baseline="0">
                <a:solidFill>
                  <a:schemeClr val="accent4">
                    <a:lumMod val="50000"/>
                  </a:schemeClr>
                </a:solidFill>
                <a:latin typeface="Berlin Sans FB Demi" pitchFamily="34" charset="0"/>
              </a:defRPr>
            </a:lvl1pPr>
          </a:lstStyle>
          <a:p>
            <a:r>
              <a:rPr lang="zh-TW" altLang="en-US" dirty="0"/>
              <a:t>按一下以編輯母片標題樣式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等腰三角形 2"/>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4" name="日期版面配置區 7"/>
          <p:cNvSpPr txBox="1">
            <a:spLocks/>
          </p:cNvSpPr>
          <p:nvPr userDrawn="1"/>
        </p:nvSpPr>
        <p:spPr>
          <a:xfrm>
            <a:off x="7122584" y="6361114"/>
            <a:ext cx="2116667" cy="365125"/>
          </a:xfrm>
          <a:prstGeom prst="rect">
            <a:avLst/>
          </a:prstGeom>
        </p:spPr>
        <p:txBody>
          <a:bodyPr/>
          <a:lstStyle/>
          <a:p>
            <a:pPr fontAlgn="auto">
              <a:spcBef>
                <a:spcPts val="0"/>
              </a:spcBef>
              <a:spcAft>
                <a:spcPts val="0"/>
              </a:spcAft>
              <a:defRPr/>
            </a:pPr>
            <a:endParaRPr kumimoji="0" lang="en-US" dirty="0">
              <a:solidFill>
                <a:srgbClr val="7030A0"/>
              </a:solidFill>
              <a:latin typeface="+mn-lt"/>
              <a:ea typeface="+mn-ea"/>
            </a:endParaRPr>
          </a:p>
        </p:txBody>
      </p:sp>
      <p:pic>
        <p:nvPicPr>
          <p:cNvPr id="6"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7" name="標題 1"/>
          <p:cNvSpPr txBox="1">
            <a:spLocks/>
          </p:cNvSpPr>
          <p:nvPr userDrawn="1"/>
        </p:nvSpPr>
        <p:spPr>
          <a:xfrm rot="19594117">
            <a:off x="3295652" y="3041650"/>
            <a:ext cx="4703233" cy="1009650"/>
          </a:xfrm>
          <a:prstGeom prst="rect">
            <a:avLst/>
          </a:prstGeom>
        </p:spPr>
        <p:txBody>
          <a:bodyPr anchor="b"/>
          <a:lstStyle/>
          <a:p>
            <a:pPr algn="ctr" fontAlgn="auto">
              <a:spcAft>
                <a:spcPts val="0"/>
              </a:spcAft>
              <a:defRPr/>
            </a:pPr>
            <a:r>
              <a:rPr kumimoji="0" lang="en-US" altLang="zh-TW"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rPr>
              <a:t>ST☆R</a:t>
            </a:r>
            <a:endParaRPr kumimoji="0" lang="zh-TW" altLang="en-US"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endParaRPr>
          </a:p>
        </p:txBody>
      </p:sp>
      <p:sp>
        <p:nvSpPr>
          <p:cNvPr id="2" name="標題 1"/>
          <p:cNvSpPr>
            <a:spLocks noGrp="1"/>
          </p:cNvSpPr>
          <p:nvPr>
            <p:ph type="title"/>
          </p:nvPr>
        </p:nvSpPr>
        <p:spPr>
          <a:xfrm>
            <a:off x="609600" y="228600"/>
            <a:ext cx="10972800" cy="914400"/>
          </a:xfrm>
        </p:spPr>
        <p:txBody>
          <a:bodyPr/>
          <a:lstStyle/>
          <a:p>
            <a:r>
              <a:rPr lang="zh-TW" altLang="en-US"/>
              <a:t>按一下以編輯母片標題樣式</a:t>
            </a:r>
            <a:endParaRPr lang="en-US"/>
          </a:p>
        </p:txBody>
      </p:sp>
      <p:sp>
        <p:nvSpPr>
          <p:cNvPr id="8" name="日期版面配置區 2"/>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en-US" dirty="0"/>
          </a:p>
        </p:txBody>
      </p:sp>
      <p:sp>
        <p:nvSpPr>
          <p:cNvPr id="10" name="投影片編號版面配置區 4"/>
          <p:cNvSpPr>
            <a:spLocks noGrp="1"/>
          </p:cNvSpPr>
          <p:nvPr>
            <p:ph type="sldNum" sz="quarter" idx="12"/>
          </p:nvPr>
        </p:nvSpPr>
        <p:spPr/>
        <p:txBody>
          <a:bodyPr/>
          <a:lstStyle>
            <a:lvl1pPr>
              <a:defRPr/>
            </a:lvl1pPr>
          </a:lstStyle>
          <a:p>
            <a:pPr>
              <a:defRPr/>
            </a:pPr>
            <a:fld id="{A5C49390-859A-4B82-9667-58B58EBCB525}" type="slidenum">
              <a:rPr lang="zh-TW" altLang="en-US"/>
              <a:pPr>
                <a:defRPr/>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直線接點 1"/>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3" name="等腰三角形 2"/>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投影片編號版面配置區 3"/>
          <p:cNvSpPr>
            <a:spLocks noGrp="1"/>
          </p:cNvSpPr>
          <p:nvPr>
            <p:ph type="sldNum" sz="quarter" idx="12"/>
          </p:nvPr>
        </p:nvSpPr>
        <p:spPr/>
        <p:txBody>
          <a:bodyPr/>
          <a:lstStyle>
            <a:lvl1pPr>
              <a:defRPr/>
            </a:lvl1pPr>
          </a:lstStyle>
          <a:p>
            <a:pPr>
              <a:defRPr/>
            </a:pPr>
            <a:fld id="{7AE0613F-01AD-4AF4-B065-14E6D69794D3}" type="slidenum">
              <a:rPr lang="zh-TW" altLang="en-US"/>
              <a:pPr>
                <a:defRPr/>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5" name="直線接點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6" name="直線接點 5"/>
          <p:cNvSpPr>
            <a:spLocks noChangeShapeType="1"/>
          </p:cNvSpPr>
          <p:nvPr/>
        </p:nvSpPr>
        <p:spPr bwMode="auto">
          <a:xfrm rot="5400000">
            <a:off x="5220229"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dirty="0"/>
          </a:p>
        </p:txBody>
      </p:sp>
      <p:sp>
        <p:nvSpPr>
          <p:cNvPr id="7" name="等腰三角形 6"/>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8432800" y="304800"/>
            <a:ext cx="3352800" cy="838200"/>
          </a:xfrm>
        </p:spPr>
        <p:txBody>
          <a:bodyPr>
            <a:noAutofit/>
          </a:bodyPr>
          <a:lstStyle>
            <a:lvl1pPr algn="l">
              <a:buNone/>
              <a:defRPr sz="2000" b="1">
                <a:solidFill>
                  <a:schemeClr val="tx2"/>
                </a:solidFill>
                <a:latin typeface="+mn-lt"/>
                <a:ea typeface="+mn-ea"/>
                <a:cs typeface="+mn-cs"/>
              </a:defRPr>
            </a:lvl1pPr>
          </a:lstStyle>
          <a:p>
            <a:r>
              <a:rPr lang="zh-TW" altLang="en-US" dirty="0"/>
              <a:t>按一下以編輯母片標題樣式</a:t>
            </a:r>
            <a:endParaRPr lang="en-US" dirty="0"/>
          </a:p>
        </p:txBody>
      </p:sp>
      <p:sp>
        <p:nvSpPr>
          <p:cNvPr id="3" name="文字版面配置區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zh-TW" altLang="en-US"/>
              <a:t>按一下以編輯母片文字樣式</a:t>
            </a:r>
          </a:p>
        </p:txBody>
      </p:sp>
      <p:sp>
        <p:nvSpPr>
          <p:cNvPr id="12" name="內容版面配置區 11"/>
          <p:cNvSpPr>
            <a:spLocks noGrp="1"/>
          </p:cNvSpPr>
          <p:nvPr>
            <p:ph sz="quarter" idx="1"/>
          </p:nvPr>
        </p:nvSpPr>
        <p:spPr>
          <a:xfrm>
            <a:off x="406400" y="304800"/>
            <a:ext cx="7620000" cy="57150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8" name="日期版面配置區 4"/>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zh-TW" altLang="en-US"/>
          </a:p>
        </p:txBody>
      </p:sp>
      <p:sp>
        <p:nvSpPr>
          <p:cNvPr id="9" name="頁尾版面配置區 5"/>
          <p:cNvSpPr>
            <a:spLocks noGrp="1"/>
          </p:cNvSpPr>
          <p:nvPr>
            <p:ph type="ftr" sz="quarter" idx="11"/>
          </p:nvPr>
        </p:nvSpPr>
        <p:spPr>
          <a:xfrm>
            <a:off x="3865033" y="6356351"/>
            <a:ext cx="4673600" cy="365125"/>
          </a:xfrm>
          <a:prstGeom prst="rect">
            <a:avLst/>
          </a:prstGeom>
        </p:spPr>
        <p:txBody>
          <a:bodyPr/>
          <a:lstStyle>
            <a:lvl1pPr>
              <a:defRPr/>
            </a:lvl1pPr>
          </a:lstStyle>
          <a:p>
            <a:pPr>
              <a:defRPr/>
            </a:pPr>
            <a:endParaRPr lang="zh-TW" altLang="en-US"/>
          </a:p>
        </p:txBody>
      </p:sp>
      <p:sp>
        <p:nvSpPr>
          <p:cNvPr id="10" name="投影片編號版面配置區 6"/>
          <p:cNvSpPr>
            <a:spLocks noGrp="1"/>
          </p:cNvSpPr>
          <p:nvPr>
            <p:ph type="sldNum" sz="quarter" idx="12"/>
          </p:nvPr>
        </p:nvSpPr>
        <p:spPr/>
        <p:txBody>
          <a:bodyPr/>
          <a:lstStyle>
            <a:lvl1pPr>
              <a:defRPr/>
            </a:lvl1pPr>
          </a:lstStyle>
          <a:p>
            <a:pPr>
              <a:defRPr/>
            </a:pPr>
            <a:fld id="{C5237C51-4FA3-4035-A6CE-93E2866455C0}" type="slidenum">
              <a:rPr lang="zh-TW" altLang="en-US"/>
              <a:pPr>
                <a:defRPr/>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1">
        <a:schemeClr val="bg2"/>
      </p:bgRef>
    </p:bg>
    <p:spTree>
      <p:nvGrpSpPr>
        <p:cNvPr id="1" name=""/>
        <p:cNvGrpSpPr/>
        <p:nvPr/>
      </p:nvGrpSpPr>
      <p:grpSpPr>
        <a:xfrm>
          <a:off x="0" y="0"/>
          <a:ext cx="0" cy="0"/>
          <a:chOff x="0" y="0"/>
          <a:chExt cx="0" cy="0"/>
        </a:xfrm>
      </p:grpSpPr>
      <p:sp>
        <p:nvSpPr>
          <p:cNvPr id="5" name="直線接點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6" name="等腰三角形 5"/>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a:xfrm>
            <a:off x="609601" y="500063"/>
            <a:ext cx="243417"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lang="zh-TW" altLang="en-US"/>
              <a:t>按一下以編輯母片標題樣式</a:t>
            </a:r>
            <a:endParaRPr lang="en-US"/>
          </a:p>
        </p:txBody>
      </p:sp>
      <p:sp>
        <p:nvSpPr>
          <p:cNvPr id="3" name="圖片版面配置區 2"/>
          <p:cNvSpPr>
            <a:spLocks noGrp="1"/>
          </p:cNvSpPr>
          <p:nvPr>
            <p:ph type="pic" idx="1"/>
          </p:nvPr>
        </p:nvSpPr>
        <p:spPr>
          <a:xfrm>
            <a:off x="609600" y="1905000"/>
            <a:ext cx="109728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zh-TW" altLang="en-US" noProof="0"/>
              <a:t>按一下圖示以新增圖片</a:t>
            </a:r>
            <a:endParaRPr lang="en-US" noProof="0" dirty="0"/>
          </a:p>
        </p:txBody>
      </p:sp>
      <p:sp>
        <p:nvSpPr>
          <p:cNvPr id="4" name="文字版面配置區 3"/>
          <p:cNvSpPr>
            <a:spLocks noGrp="1"/>
          </p:cNvSpPr>
          <p:nvPr>
            <p:ph type="body" sz="half" idx="2"/>
          </p:nvPr>
        </p:nvSpPr>
        <p:spPr>
          <a:xfrm>
            <a:off x="609600" y="1219200"/>
            <a:ext cx="109728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zh-TW" altLang="en-US"/>
              <a:t>按一下以編輯母片文字樣式</a:t>
            </a:r>
          </a:p>
        </p:txBody>
      </p:sp>
      <p:sp>
        <p:nvSpPr>
          <p:cNvPr id="8" name="日期版面配置區 4"/>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zh-TW" altLang="en-US"/>
          </a:p>
        </p:txBody>
      </p:sp>
      <p:sp>
        <p:nvSpPr>
          <p:cNvPr id="9" name="頁尾版面配置區 5"/>
          <p:cNvSpPr>
            <a:spLocks noGrp="1"/>
          </p:cNvSpPr>
          <p:nvPr>
            <p:ph type="ftr" sz="quarter" idx="11"/>
          </p:nvPr>
        </p:nvSpPr>
        <p:spPr>
          <a:xfrm>
            <a:off x="3865033" y="6356351"/>
            <a:ext cx="4673600" cy="365125"/>
          </a:xfrm>
          <a:prstGeom prst="rect">
            <a:avLst/>
          </a:prstGeom>
        </p:spPr>
        <p:txBody>
          <a:bodyPr/>
          <a:lstStyle>
            <a:lvl1pPr>
              <a:defRPr/>
            </a:lvl1pPr>
          </a:lstStyle>
          <a:p>
            <a:pPr>
              <a:defRPr/>
            </a:pPr>
            <a:endParaRPr lang="zh-TW" altLang="en-US"/>
          </a:p>
        </p:txBody>
      </p:sp>
      <p:sp>
        <p:nvSpPr>
          <p:cNvPr id="10" name="投影片編號版面配置區 6"/>
          <p:cNvSpPr>
            <a:spLocks noGrp="1"/>
          </p:cNvSpPr>
          <p:nvPr>
            <p:ph type="sldNum" sz="quarter" idx="12"/>
          </p:nvPr>
        </p:nvSpPr>
        <p:spPr/>
        <p:txBody>
          <a:bodyPr/>
          <a:lstStyle>
            <a:lvl1pPr>
              <a:defRPr/>
            </a:lvl1pPr>
          </a:lstStyle>
          <a:p>
            <a:pPr>
              <a:defRPr/>
            </a:pPr>
            <a:fld id="{EECAECBC-0C91-4DAE-A7B9-EA8220A4C66D}" type="slidenum">
              <a:rPr lang="zh-TW" altLang="en-US"/>
              <a:pPr>
                <a:defRPr/>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標題版面配置區 21"/>
          <p:cNvSpPr>
            <a:spLocks noGrp="1"/>
          </p:cNvSpPr>
          <p:nvPr>
            <p:ph type="title"/>
          </p:nvPr>
        </p:nvSpPr>
        <p:spPr bwMode="auto">
          <a:xfrm>
            <a:off x="609600" y="152400"/>
            <a:ext cx="109728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TW" altLang="en-US" dirty="0"/>
              <a:t>按一下以編輯母片標題樣式</a:t>
            </a:r>
            <a:endParaRPr lang="en-US" dirty="0"/>
          </a:p>
        </p:txBody>
      </p:sp>
      <p:sp>
        <p:nvSpPr>
          <p:cNvPr id="5123" name="文字版面配置區 12"/>
          <p:cNvSpPr>
            <a:spLocks noGrp="1"/>
          </p:cNvSpPr>
          <p:nvPr>
            <p:ph type="body" idx="1"/>
          </p:nvPr>
        </p:nvSpPr>
        <p:spPr bwMode="auto">
          <a:xfrm>
            <a:off x="609600" y="1219200"/>
            <a:ext cx="109728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23" name="投影片編號版面配置區 22"/>
          <p:cNvSpPr>
            <a:spLocks noGrp="1"/>
          </p:cNvSpPr>
          <p:nvPr>
            <p:ph type="sldNum" sz="quarter" idx="4"/>
          </p:nvPr>
        </p:nvSpPr>
        <p:spPr>
          <a:xfrm>
            <a:off x="817033" y="6356351"/>
            <a:ext cx="2641600" cy="365125"/>
          </a:xfrm>
          <a:prstGeom prst="rect">
            <a:avLst/>
          </a:prstGeom>
        </p:spPr>
        <p:txBody>
          <a:bodyPr vert="horz"/>
          <a:lstStyle>
            <a:lvl1pPr algn="l" eaLnBrk="1" latinLnBrk="0" hangingPunct="1">
              <a:defRPr kumimoji="0" sz="1400" smtClean="0">
                <a:solidFill>
                  <a:schemeClr val="tx2"/>
                </a:solidFill>
              </a:defRPr>
            </a:lvl1pPr>
          </a:lstStyle>
          <a:p>
            <a:pPr>
              <a:defRPr/>
            </a:pPr>
            <a:fld id="{5CFD981B-B004-4CD9-BDE4-045E4C2478BA}" type="slidenum">
              <a:rPr lang="zh-TW" altLang="en-US"/>
              <a:pPr>
                <a:defRPr/>
              </a:pPr>
              <a:t>‹#›</a:t>
            </a:fld>
            <a:endParaRPr lang="zh-TW" altLang="en-US" dirty="0"/>
          </a:p>
        </p:txBody>
      </p:sp>
      <p:sp>
        <p:nvSpPr>
          <p:cNvPr id="28" name="直線接點 2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29" name="直線接點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10" name="等腰三角形 9"/>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7" name="Text Box 22"/>
          <p:cNvSpPr txBox="1">
            <a:spLocks noChangeArrowheads="1"/>
          </p:cNvSpPr>
          <p:nvPr/>
        </p:nvSpPr>
        <p:spPr bwMode="auto">
          <a:xfrm>
            <a:off x="10466686" y="3095626"/>
            <a:ext cx="461665" cy="92398"/>
          </a:xfrm>
          <a:prstGeom prst="rect">
            <a:avLst/>
          </a:prstGeom>
          <a:noFill/>
          <a:ln w="9525">
            <a:noFill/>
            <a:miter lim="800000"/>
            <a:headEnd/>
            <a:tailEnd/>
          </a:ln>
          <a:effectLst/>
        </p:spPr>
        <p:txBody>
          <a:bodyPr vert="eaVert" wrap="none">
            <a:spAutoFit/>
          </a:bodyPr>
          <a:lstStyle/>
          <a:p>
            <a:pPr>
              <a:defRPr/>
            </a:pPr>
            <a:endParaRPr lang="en-US" altLang="zh-TW"/>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78" r:id="rId5"/>
    <p:sldLayoutId id="2147483783" r:id="rId6"/>
    <p:sldLayoutId id="2147483784" r:id="rId7"/>
    <p:sldLayoutId id="2147483785" r:id="rId8"/>
    <p:sldLayoutId id="2147483786" r:id="rId9"/>
    <p:sldLayoutId id="2147483787" r:id="rId10"/>
    <p:sldLayoutId id="2147483788" r:id="rId11"/>
  </p:sldLayoutIdLst>
  <p:hf hdr="0" ftr="0" dt="0"/>
  <p:txStyles>
    <p:titleStyle>
      <a:lvl1pPr algn="l" rtl="0" fontAlgn="base">
        <a:spcBef>
          <a:spcPct val="0"/>
        </a:spcBef>
        <a:spcAft>
          <a:spcPct val="0"/>
        </a:spcAft>
        <a:defRPr sz="3200" kern="1200">
          <a:solidFill>
            <a:schemeClr val="tx2"/>
          </a:solidFill>
          <a:latin typeface="+mj-lt"/>
          <a:ea typeface="+mj-ea"/>
          <a:cs typeface="+mj-cs"/>
        </a:defRPr>
      </a:lvl1pPr>
      <a:lvl2pPr algn="l" rtl="0" fontAlgn="base">
        <a:spcBef>
          <a:spcPct val="0"/>
        </a:spcBef>
        <a:spcAft>
          <a:spcPct val="0"/>
        </a:spcAft>
        <a:defRPr sz="3200">
          <a:solidFill>
            <a:schemeClr val="tx2"/>
          </a:solidFill>
          <a:latin typeface="Bookman Old Style" pitchFamily="18" charset="0"/>
          <a:ea typeface="標楷體" pitchFamily="65" charset="-120"/>
        </a:defRPr>
      </a:lvl2pPr>
      <a:lvl3pPr algn="l" rtl="0" fontAlgn="base">
        <a:spcBef>
          <a:spcPct val="0"/>
        </a:spcBef>
        <a:spcAft>
          <a:spcPct val="0"/>
        </a:spcAft>
        <a:defRPr sz="3200">
          <a:solidFill>
            <a:schemeClr val="tx2"/>
          </a:solidFill>
          <a:latin typeface="Bookman Old Style" pitchFamily="18" charset="0"/>
          <a:ea typeface="標楷體" pitchFamily="65" charset="-120"/>
        </a:defRPr>
      </a:lvl3pPr>
      <a:lvl4pPr algn="l" rtl="0" fontAlgn="base">
        <a:spcBef>
          <a:spcPct val="0"/>
        </a:spcBef>
        <a:spcAft>
          <a:spcPct val="0"/>
        </a:spcAft>
        <a:defRPr sz="3200">
          <a:solidFill>
            <a:schemeClr val="tx2"/>
          </a:solidFill>
          <a:latin typeface="Bookman Old Style" pitchFamily="18" charset="0"/>
          <a:ea typeface="標楷體" pitchFamily="65" charset="-120"/>
        </a:defRPr>
      </a:lvl4pPr>
      <a:lvl5pPr algn="l" rtl="0" fontAlgn="base">
        <a:spcBef>
          <a:spcPct val="0"/>
        </a:spcBef>
        <a:spcAft>
          <a:spcPct val="0"/>
        </a:spcAft>
        <a:defRPr sz="3200">
          <a:solidFill>
            <a:schemeClr val="tx2"/>
          </a:solidFill>
          <a:latin typeface="Bookman Old Style" pitchFamily="18" charset="0"/>
          <a:ea typeface="標楷體" pitchFamily="65" charset="-120"/>
        </a:defRPr>
      </a:lvl5pPr>
      <a:lvl6pPr marL="457200" algn="l" rtl="0" fontAlgn="base">
        <a:spcBef>
          <a:spcPct val="0"/>
        </a:spcBef>
        <a:spcAft>
          <a:spcPct val="0"/>
        </a:spcAft>
        <a:defRPr sz="3200">
          <a:solidFill>
            <a:schemeClr val="tx2"/>
          </a:solidFill>
          <a:latin typeface="Bookman Old Style" pitchFamily="18" charset="0"/>
          <a:ea typeface="標楷體" pitchFamily="65" charset="-120"/>
        </a:defRPr>
      </a:lvl6pPr>
      <a:lvl7pPr marL="914400" algn="l" rtl="0" fontAlgn="base">
        <a:spcBef>
          <a:spcPct val="0"/>
        </a:spcBef>
        <a:spcAft>
          <a:spcPct val="0"/>
        </a:spcAft>
        <a:defRPr sz="3200">
          <a:solidFill>
            <a:schemeClr val="tx2"/>
          </a:solidFill>
          <a:latin typeface="Bookman Old Style" pitchFamily="18" charset="0"/>
          <a:ea typeface="標楷體" pitchFamily="65" charset="-120"/>
        </a:defRPr>
      </a:lvl7pPr>
      <a:lvl8pPr marL="1371600" algn="l" rtl="0" fontAlgn="base">
        <a:spcBef>
          <a:spcPct val="0"/>
        </a:spcBef>
        <a:spcAft>
          <a:spcPct val="0"/>
        </a:spcAft>
        <a:defRPr sz="3200">
          <a:solidFill>
            <a:schemeClr val="tx2"/>
          </a:solidFill>
          <a:latin typeface="Bookman Old Style" pitchFamily="18" charset="0"/>
          <a:ea typeface="標楷體" pitchFamily="65" charset="-120"/>
        </a:defRPr>
      </a:lvl8pPr>
      <a:lvl9pPr marL="1828800" algn="l" rtl="0" fontAlgn="base">
        <a:spcBef>
          <a:spcPct val="0"/>
        </a:spcBef>
        <a:spcAft>
          <a:spcPct val="0"/>
        </a:spcAft>
        <a:defRPr sz="3200">
          <a:solidFill>
            <a:schemeClr val="tx2"/>
          </a:solidFill>
          <a:latin typeface="Bookman Old Style" pitchFamily="18" charset="0"/>
          <a:ea typeface="標楷體" pitchFamily="65" charset="-120"/>
        </a:defRPr>
      </a:lvl9pPr>
    </p:titleStyle>
    <p:body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hyperlink" Target="https://math.stackexchange.com/questions/2215359/showing-that-matrix-q-uvt-is-the-nearest-orthogonal-matrix-to-a" TargetMode="External"/><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2.xml"/><Relationship Id="rId7" Type="http://schemas.openxmlformats.org/officeDocument/2006/relationships/image" Target="../media/image55.png"/><Relationship Id="rId12" Type="http://schemas.openxmlformats.org/officeDocument/2006/relationships/image" Target="../media/image5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4.png"/><Relationship Id="rId11" Type="http://schemas.openxmlformats.org/officeDocument/2006/relationships/hyperlink" Target="https://guide.cryosparc.com/processing-data/tutorials-and-case-studies/case-study-yeast-u4-u6.u5-tri-snrnp" TargetMode="External"/><Relationship Id="rId5" Type="http://schemas.openxmlformats.org/officeDocument/2006/relationships/image" Target="../media/image5.png"/><Relationship Id="rId10" Type="http://schemas.openxmlformats.org/officeDocument/2006/relationships/hyperlink" Target="https://guide.cryosparc.com/processing-data/tutorials-and-case-studies/tutorial-3d-variability-analysis-part-one" TargetMode="External"/><Relationship Id="rId4" Type="http://schemas.openxmlformats.org/officeDocument/2006/relationships/image" Target="../media/image53.gif"/><Relationship Id="rId9" Type="http://schemas.openxmlformats.org/officeDocument/2006/relationships/image" Target="../media/image57.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hyperlink" Target="https://cryosparc.com/3dflex"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franklab.cpmc.columbia.edu/franklab/archives/2418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2.webm"/><Relationship Id="rId7" Type="http://schemas.openxmlformats.org/officeDocument/2006/relationships/image" Target="../media/image26.png"/><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video" Target="../media/media2.webm"/><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標題 1"/>
          <p:cNvSpPr>
            <a:spLocks noGrp="1"/>
          </p:cNvSpPr>
          <p:nvPr>
            <p:ph type="ctrTitle"/>
          </p:nvPr>
        </p:nvSpPr>
        <p:spPr>
          <a:xfrm>
            <a:off x="1927920" y="3645024"/>
            <a:ext cx="8539360" cy="720080"/>
          </a:xfrm>
        </p:spPr>
        <p:txBody>
          <a:bodyPr>
            <a:noAutofit/>
          </a:bodyPr>
          <a:lstStyle/>
          <a:p>
            <a:pPr algn="ctr"/>
            <a:r>
              <a:rPr lang="en-US" altLang="zh-TW" sz="2800" b="1">
                <a:cs typeface="Times New Roman" panose="02020603050405020304" pitchFamily="18" charset="0"/>
              </a:rPr>
              <a:t>3D Flexible Refinement:</a:t>
            </a:r>
            <a:br>
              <a:rPr lang="en-US" altLang="zh-TW" sz="2800" b="1">
                <a:cs typeface="Times New Roman" panose="02020603050405020304" pitchFamily="18" charset="0"/>
              </a:rPr>
            </a:br>
            <a:r>
              <a:rPr lang="en-US" altLang="zh-TW" sz="2800" b="1">
                <a:cs typeface="Times New Roman" panose="02020603050405020304" pitchFamily="18" charset="0"/>
              </a:rPr>
              <a:t>Structure and Motion of Flexible Proteins from Cryo-EM</a:t>
            </a:r>
            <a:endParaRPr lang="en-US" altLang="zh-TW" sz="2800" b="1" baseline="30000" dirty="0">
              <a:cs typeface="Times New Roman" panose="02020603050405020304" pitchFamily="18" charset="0"/>
            </a:endParaRPr>
          </a:p>
        </p:txBody>
      </p:sp>
      <p:sp>
        <p:nvSpPr>
          <p:cNvPr id="3" name="副標題 2"/>
          <p:cNvSpPr>
            <a:spLocks noGrp="1"/>
          </p:cNvSpPr>
          <p:nvPr>
            <p:ph type="subTitle" idx="1"/>
          </p:nvPr>
        </p:nvSpPr>
        <p:spPr/>
        <p:txBody>
          <a:bodyPr>
            <a:normAutofit fontScale="70000" lnSpcReduction="20000"/>
          </a:bodyPr>
          <a:lstStyle/>
          <a:p>
            <a:pPr fontAlgn="auto">
              <a:spcAft>
                <a:spcPts val="0"/>
              </a:spcAft>
              <a:defRPr/>
            </a:pPr>
            <a:r>
              <a:rPr lang="en-US" altLang="zh-TW" b="1" dirty="0" err="1">
                <a:solidFill>
                  <a:schemeClr val="tx1">
                    <a:lumMod val="75000"/>
                    <a:lumOff val="25000"/>
                  </a:schemeClr>
                </a:solidFill>
              </a:rPr>
              <a:t>Szu</a:t>
            </a:r>
            <a:r>
              <a:rPr lang="en-US" altLang="zh-TW" b="1" dirty="0">
                <a:solidFill>
                  <a:schemeClr val="tx1">
                    <a:lumMod val="75000"/>
                    <a:lumOff val="25000"/>
                  </a:schemeClr>
                </a:solidFill>
              </a:rPr>
              <a:t>-Chi Chung</a:t>
            </a:r>
          </a:p>
          <a:p>
            <a:pPr fontAlgn="auto">
              <a:spcAft>
                <a:spcPts val="0"/>
              </a:spcAft>
              <a:defRPr/>
            </a:pPr>
            <a:r>
              <a:rPr lang="en-US" altLang="zh-TW" b="1" dirty="0">
                <a:solidFill>
                  <a:schemeClr val="tx1">
                    <a:lumMod val="75000"/>
                    <a:lumOff val="25000"/>
                  </a:schemeClr>
                </a:solidFill>
              </a:rPr>
              <a:t>Institute of Statistical Science, Academia </a:t>
            </a:r>
            <a:r>
              <a:rPr lang="en-US" altLang="zh-TW" b="1" dirty="0" err="1">
                <a:solidFill>
                  <a:schemeClr val="tx1">
                    <a:lumMod val="75000"/>
                    <a:lumOff val="25000"/>
                  </a:schemeClr>
                </a:solidFill>
              </a:rPr>
              <a:t>Sinica</a:t>
            </a:r>
            <a:r>
              <a:rPr lang="en-US" altLang="zh-TW" b="1" dirty="0">
                <a:solidFill>
                  <a:schemeClr val="tx1">
                    <a:lumMod val="75000"/>
                    <a:lumOff val="25000"/>
                  </a:schemeClr>
                </a:solidFill>
              </a:rPr>
              <a:t> </a:t>
            </a:r>
          </a:p>
          <a:p>
            <a:pPr fontAlgn="auto">
              <a:spcAft>
                <a:spcPts val="0"/>
              </a:spcAft>
              <a:defRPr/>
            </a:pPr>
            <a:endParaRPr lang="en-US" altLang="zh-TW" b="1" dirty="0">
              <a:solidFill>
                <a:schemeClr val="tx1">
                  <a:lumMod val="75000"/>
                  <a:lumOff val="25000"/>
                </a:schemeClr>
              </a:solidFill>
            </a:endParaRPr>
          </a:p>
          <a:p>
            <a:pPr fontAlgn="auto">
              <a:spcAft>
                <a:spcPts val="0"/>
              </a:spcAft>
              <a:defRPr/>
            </a:pPr>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10</a:t>
            </a:fld>
            <a:endParaRPr lang="zh-TW" altLang="en-US" dirty="0"/>
          </a:p>
        </p:txBody>
      </p:sp>
      <p:pic>
        <p:nvPicPr>
          <p:cNvPr id="5" name="圖片 4"/>
          <p:cNvPicPr>
            <a:picLocks noChangeAspect="1"/>
          </p:cNvPicPr>
          <p:nvPr/>
        </p:nvPicPr>
        <p:blipFill>
          <a:blip r:embed="rId2"/>
          <a:stretch>
            <a:fillRect/>
          </a:stretch>
        </p:blipFill>
        <p:spPr>
          <a:xfrm>
            <a:off x="3232075" y="264118"/>
            <a:ext cx="5727850" cy="4401470"/>
          </a:xfrm>
          <a:prstGeom prst="rect">
            <a:avLst/>
          </a:prstGeom>
        </p:spPr>
      </p:pic>
      <p:pic>
        <p:nvPicPr>
          <p:cNvPr id="7" name="圖片 6"/>
          <p:cNvPicPr>
            <a:picLocks noChangeAspect="1"/>
          </p:cNvPicPr>
          <p:nvPr/>
        </p:nvPicPr>
        <p:blipFill>
          <a:blip r:embed="rId3"/>
          <a:stretch>
            <a:fillRect/>
          </a:stretch>
        </p:blipFill>
        <p:spPr>
          <a:xfrm>
            <a:off x="2142071" y="2335177"/>
            <a:ext cx="8014942" cy="4007471"/>
          </a:xfrm>
          <a:prstGeom prst="rect">
            <a:avLst/>
          </a:prstGeom>
        </p:spPr>
      </p:pic>
    </p:spTree>
    <p:extLst>
      <p:ext uri="{BB962C8B-B14F-4D97-AF65-F5344CB8AC3E}">
        <p14:creationId xmlns:p14="http://schemas.microsoft.com/office/powerpoint/2010/main" val="415606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 3DFlex </a:t>
            </a:r>
            <a:r>
              <a:rPr lang="en-US" altLang="zh-TW"/>
              <a:t>model</a:t>
            </a:r>
            <a:endParaRPr lang="zh-TW" altLang="en-US"/>
          </a:p>
        </p:txBody>
      </p:sp>
      <p:sp>
        <p:nvSpPr>
          <p:cNvPr id="3" name="內容版面配置區 2"/>
          <p:cNvSpPr>
            <a:spLocks noGrp="1"/>
          </p:cNvSpPr>
          <p:nvPr>
            <p:ph sz="quarter" idx="1"/>
          </p:nvPr>
        </p:nvSpPr>
        <p:spPr/>
        <p:txBody>
          <a:bodyPr/>
          <a:lstStyle/>
          <a:p>
            <a:r>
              <a:rPr lang="en-US" altLang="zh-TW">
                <a:latin typeface="Times New Roman" panose="02020603050405020304" pitchFamily="18" charset="0"/>
                <a:cs typeface="Times New Roman" panose="02020603050405020304" pitchFamily="18" charset="0"/>
              </a:rPr>
              <a:t>The model</a:t>
            </a:r>
          </a:p>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r>
              <a:rPr lang="en-US" altLang="zh-TW">
                <a:latin typeface="Times New Roman" panose="02020603050405020304" pitchFamily="18" charset="0"/>
                <a:cs typeface="Times New Roman" panose="02020603050405020304" pitchFamily="18" charset="0"/>
              </a:rPr>
              <a:t>Learn single canonical 3D map, latent coordinate and flow generator at the same time</a:t>
            </a: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11</a:t>
            </a:fld>
            <a:endParaRPr lang="zh-TW" altLang="en-US" dirty="0"/>
          </a:p>
        </p:txBody>
      </p:sp>
      <p:pic>
        <p:nvPicPr>
          <p:cNvPr id="6" name="圖片 5"/>
          <p:cNvPicPr>
            <a:picLocks noChangeAspect="1"/>
          </p:cNvPicPr>
          <p:nvPr/>
        </p:nvPicPr>
        <p:blipFill>
          <a:blip r:embed="rId3"/>
          <a:stretch>
            <a:fillRect/>
          </a:stretch>
        </p:blipFill>
        <p:spPr>
          <a:xfrm>
            <a:off x="3143672" y="1424809"/>
            <a:ext cx="4705350" cy="1257300"/>
          </a:xfrm>
          <a:prstGeom prst="rect">
            <a:avLst/>
          </a:prstGeom>
        </p:spPr>
      </p:pic>
      <p:pic>
        <p:nvPicPr>
          <p:cNvPr id="7" name="圖片 6"/>
          <p:cNvPicPr>
            <a:picLocks noChangeAspect="1"/>
          </p:cNvPicPr>
          <p:nvPr/>
        </p:nvPicPr>
        <p:blipFill>
          <a:blip r:embed="rId4"/>
          <a:stretch>
            <a:fillRect/>
          </a:stretch>
        </p:blipFill>
        <p:spPr>
          <a:xfrm>
            <a:off x="2347912" y="4579969"/>
            <a:ext cx="7496175" cy="1104900"/>
          </a:xfrm>
          <a:prstGeom prst="rect">
            <a:avLst/>
          </a:prstGeom>
        </p:spPr>
      </p:pic>
      <p:cxnSp>
        <p:nvCxnSpPr>
          <p:cNvPr id="8" name="直線單箭頭接點 7"/>
          <p:cNvCxnSpPr/>
          <p:nvPr/>
        </p:nvCxnSpPr>
        <p:spPr>
          <a:xfrm>
            <a:off x="6312024" y="2483779"/>
            <a:ext cx="288032" cy="274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圖片 9"/>
          <p:cNvPicPr>
            <a:picLocks noChangeAspect="1"/>
          </p:cNvPicPr>
          <p:nvPr/>
        </p:nvPicPr>
        <p:blipFill>
          <a:blip r:embed="rId5"/>
          <a:stretch>
            <a:fillRect/>
          </a:stretch>
        </p:blipFill>
        <p:spPr>
          <a:xfrm>
            <a:off x="6729432" y="2682108"/>
            <a:ext cx="687607" cy="358751"/>
          </a:xfrm>
          <a:prstGeom prst="rect">
            <a:avLst/>
          </a:prstGeom>
        </p:spPr>
      </p:pic>
      <p:cxnSp>
        <p:nvCxnSpPr>
          <p:cNvPr id="11" name="直線單箭頭接點 10"/>
          <p:cNvCxnSpPr/>
          <p:nvPr/>
        </p:nvCxnSpPr>
        <p:spPr>
          <a:xfrm flipV="1">
            <a:off x="5951983" y="1348609"/>
            <a:ext cx="360041" cy="332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49334" y="881393"/>
            <a:ext cx="2135410" cy="369332"/>
          </a:xfrm>
          <a:prstGeom prst="rect">
            <a:avLst/>
          </a:prstGeom>
        </p:spPr>
        <p:txBody>
          <a:bodyPr wrap="square">
            <a:spAutoFit/>
          </a:bodyPr>
          <a:lstStyle/>
          <a:p>
            <a:r>
              <a:rPr lang="en-US" altLang="zh-TW">
                <a:latin typeface="Times New Roman" panose="02020603050405020304" pitchFamily="18" charset="0"/>
                <a:cs typeface="Times New Roman" panose="02020603050405020304" pitchFamily="18" charset="0"/>
              </a:rPr>
              <a:t>Convected density</a:t>
            </a:r>
            <a:endParaRPr lang="zh-TW" altLang="en-US"/>
          </a:p>
        </p:txBody>
      </p:sp>
      <p:cxnSp>
        <p:nvCxnSpPr>
          <p:cNvPr id="14" name="直線單箭頭接點 13"/>
          <p:cNvCxnSpPr/>
          <p:nvPr/>
        </p:nvCxnSpPr>
        <p:spPr>
          <a:xfrm flipV="1">
            <a:off x="7849022" y="1974853"/>
            <a:ext cx="360041" cy="332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247684" y="1687327"/>
            <a:ext cx="2135410" cy="369332"/>
          </a:xfrm>
          <a:prstGeom prst="rect">
            <a:avLst/>
          </a:prstGeom>
        </p:spPr>
        <p:txBody>
          <a:bodyPr wrap="square">
            <a:spAutoFit/>
          </a:bodyPr>
          <a:lstStyle/>
          <a:p>
            <a:r>
              <a:rPr lang="en-US" altLang="zh-TW">
                <a:latin typeface="Times New Roman" panose="02020603050405020304" pitchFamily="18" charset="0"/>
                <a:cs typeface="Times New Roman" panose="02020603050405020304" pitchFamily="18" charset="0"/>
              </a:rPr>
              <a:t>Additive white noise</a:t>
            </a:r>
            <a:endParaRPr lang="zh-TW" altLang="en-US"/>
          </a:p>
        </p:txBody>
      </p:sp>
      <p:cxnSp>
        <p:nvCxnSpPr>
          <p:cNvPr id="16" name="直線單箭頭接點 15"/>
          <p:cNvCxnSpPr/>
          <p:nvPr/>
        </p:nvCxnSpPr>
        <p:spPr>
          <a:xfrm flipH="1">
            <a:off x="5578865" y="2407257"/>
            <a:ext cx="120427" cy="37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219289" y="2887718"/>
            <a:ext cx="2135410" cy="369332"/>
          </a:xfrm>
          <a:prstGeom prst="rect">
            <a:avLst/>
          </a:prstGeom>
        </p:spPr>
        <p:txBody>
          <a:bodyPr wrap="square">
            <a:spAutoFit/>
          </a:bodyPr>
          <a:lstStyle/>
          <a:p>
            <a:r>
              <a:rPr lang="en-US" altLang="zh-TW">
                <a:latin typeface="Times New Roman" panose="02020603050405020304" pitchFamily="18" charset="0"/>
                <a:cs typeface="Times New Roman" panose="02020603050405020304" pitchFamily="18" charset="0"/>
              </a:rPr>
              <a:t>Convection operator</a:t>
            </a:r>
            <a:endParaRPr lang="zh-TW" altLang="en-US"/>
          </a:p>
        </p:txBody>
      </p:sp>
      <p:sp>
        <p:nvSpPr>
          <p:cNvPr id="19" name="矩形 18"/>
          <p:cNvSpPr/>
          <p:nvPr/>
        </p:nvSpPr>
        <p:spPr>
          <a:xfrm>
            <a:off x="7417039" y="2694880"/>
            <a:ext cx="2135410" cy="369332"/>
          </a:xfrm>
          <a:prstGeom prst="rect">
            <a:avLst/>
          </a:prstGeom>
        </p:spPr>
        <p:txBody>
          <a:bodyPr wrap="square">
            <a:spAutoFit/>
          </a:bodyPr>
          <a:lstStyle/>
          <a:p>
            <a:r>
              <a:rPr lang="en-US" altLang="zh-TW">
                <a:latin typeface="Times New Roman" panose="02020603050405020304" pitchFamily="18" charset="0"/>
                <a:cs typeface="Times New Roman" panose="02020603050405020304" pitchFamily="18" charset="0"/>
              </a:rPr>
              <a:t>Deformation field</a:t>
            </a:r>
            <a:endParaRPr lang="zh-TW" altLang="en-US"/>
          </a:p>
        </p:txBody>
      </p:sp>
      <mc:AlternateContent xmlns:mc="http://schemas.openxmlformats.org/markup-compatibility/2006" xmlns:a14="http://schemas.microsoft.com/office/drawing/2010/main">
        <mc:Choice Requires="a14">
          <p:sp>
            <p:nvSpPr>
              <p:cNvPr id="20" name="文字方塊 19"/>
              <p:cNvSpPr txBox="1"/>
              <p:nvPr/>
            </p:nvSpPr>
            <p:spPr>
              <a:xfrm>
                <a:off x="3323342" y="1650093"/>
                <a:ext cx="612417" cy="338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200" i="1" smtClean="0">
                              <a:latin typeface="Cambria Math" panose="02040503050406030204" pitchFamily="18" charset="0"/>
                            </a:rPr>
                          </m:ctrlPr>
                        </m:sSubSupPr>
                        <m:e>
                          <m:r>
                            <a:rPr lang="en-US" altLang="zh-TW" sz="2200" b="0" i="1" smtClean="0">
                              <a:latin typeface="Cambria Math" panose="02040503050406030204" pitchFamily="18" charset="0"/>
                            </a:rPr>
                            <m:t>𝐼</m:t>
                          </m:r>
                        </m:e>
                        <m:sub>
                          <m:r>
                            <a:rPr lang="en-US" altLang="zh-TW" sz="2200" b="0" i="1" smtClean="0">
                              <a:latin typeface="Cambria Math" panose="02040503050406030204" pitchFamily="18" charset="0"/>
                            </a:rPr>
                            <m:t>𝑖</m:t>
                          </m:r>
                        </m:sub>
                        <m:sup>
                          <m:r>
                            <a:rPr lang="en-US" altLang="zh-TW" sz="2200" b="0" i="1" smtClean="0">
                              <a:latin typeface="Cambria Math" panose="02040503050406030204" pitchFamily="18" charset="0"/>
                            </a:rPr>
                            <m:t>′</m:t>
                          </m:r>
                        </m:sup>
                      </m:sSubSup>
                    </m:oMath>
                  </m:oMathPara>
                </a14:m>
                <a:endParaRPr lang="zh-TW" altLang="en-US" sz="2200"/>
              </a:p>
            </p:txBody>
          </p:sp>
        </mc:Choice>
        <mc:Fallback xmlns="">
          <p:sp>
            <p:nvSpPr>
              <p:cNvPr id="20" name="文字方塊 19"/>
              <p:cNvSpPr txBox="1">
                <a:spLocks noRot="1" noChangeAspect="1" noMove="1" noResize="1" noEditPoints="1" noAdjustHandles="1" noChangeArrowheads="1" noChangeShapeType="1" noTextEdit="1"/>
              </p:cNvSpPr>
              <p:nvPr/>
            </p:nvSpPr>
            <p:spPr>
              <a:xfrm>
                <a:off x="3323342" y="1650093"/>
                <a:ext cx="612417" cy="338747"/>
              </a:xfrm>
              <a:prstGeom prst="rect">
                <a:avLst/>
              </a:prstGeom>
              <a:blipFill>
                <a:blip r:embed="rId6"/>
                <a:stretch>
                  <a:fillRect b="-2181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8349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(2) </a:t>
            </a:r>
            <a:r>
              <a:rPr lang="en-US" altLang="zh-TW"/>
              <a:t>Flow </a:t>
            </a:r>
            <a:r>
              <a:rPr lang="en-US" altLang="zh-TW"/>
              <a:t>generator</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r>
                  <a:rPr lang="en-US" altLang="zh-TW" b="1">
                    <a:latin typeface="Times New Roman" panose="02020603050405020304" pitchFamily="18" charset="0"/>
                    <a:cs typeface="Times New Roman" panose="02020603050405020304" pitchFamily="18" charset="0"/>
                  </a:rPr>
                  <a:t>M</a:t>
                </a:r>
                <a:r>
                  <a:rPr lang="en-US" altLang="zh-TW" b="1" smtClean="0">
                    <a:latin typeface="Times New Roman" panose="02020603050405020304" pitchFamily="18" charset="0"/>
                    <a:cs typeface="Times New Roman" panose="02020603050405020304" pitchFamily="18" charset="0"/>
                  </a:rPr>
                  <a:t>ultilayer </a:t>
                </a:r>
                <a:r>
                  <a:rPr lang="en-US" altLang="zh-TW" b="1">
                    <a:latin typeface="Times New Roman" panose="02020603050405020304" pitchFamily="18" charset="0"/>
                    <a:cs typeface="Times New Roman" panose="02020603050405020304" pitchFamily="18" charset="0"/>
                  </a:rPr>
                  <a:t>perceptron </a:t>
                </a:r>
                <a:r>
                  <a:rPr lang="en-US" altLang="zh-TW" b="1" smtClean="0">
                    <a:latin typeface="Times New Roman" panose="02020603050405020304" pitchFamily="18" charset="0"/>
                    <a:cs typeface="Times New Roman" panose="02020603050405020304" pitchFamily="18" charset="0"/>
                  </a:rPr>
                  <a:t>(</a:t>
                </a:r>
                <a:r>
                  <a:rPr lang="en-US" altLang="zh-TW" smtClean="0">
                    <a:latin typeface="Times New Roman" panose="02020603050405020304" pitchFamily="18" charset="0"/>
                    <a:cs typeface="Times New Roman" panose="02020603050405020304" pitchFamily="18" charset="0"/>
                  </a:rPr>
                  <a:t>MLP) </a:t>
                </a:r>
                <a:r>
                  <a:rPr lang="en-US" altLang="zh-TW">
                    <a:latin typeface="Times New Roman" panose="02020603050405020304" pitchFamily="18" charset="0"/>
                    <a:cs typeface="Times New Roman" panose="02020603050405020304" pitchFamily="18" charset="0"/>
                  </a:rPr>
                  <a:t>with 2-8 layers with 32-128 neurons </a:t>
                </a:r>
              </a:p>
              <a:p>
                <a:r>
                  <a:rPr lang="en-US" altLang="zh-TW">
                    <a:latin typeface="Times New Roman" panose="02020603050405020304" pitchFamily="18" charset="0"/>
                    <a:cs typeface="Times New Roman" panose="02020603050405020304" pitchFamily="18" charset="0"/>
                  </a:rPr>
                  <a:t>Auto-decoder</a:t>
                </a:r>
              </a:p>
              <a:p>
                <a:pPr lvl="1"/>
                <a:r>
                  <a:rPr lang="en-US" altLang="zh-TW">
                    <a:latin typeface="Times New Roman" panose="02020603050405020304" pitchFamily="18" charset="0"/>
                    <a:cs typeface="Times New Roman" panose="02020603050405020304" pitchFamily="18" charset="0"/>
                  </a:rPr>
                  <a:t>Optimize each point in latent space independently without encoder (time-consuming)</a:t>
                </a:r>
              </a:p>
              <a:p>
                <a:pPr lvl="1"/>
                <a:r>
                  <a:rPr lang="en-US" altLang="zh-TW">
                    <a:latin typeface="Times New Roman" panose="02020603050405020304" pitchFamily="18" charset="0"/>
                    <a:cs typeface="Times New Roman" panose="02020603050405020304" pitchFamily="18" charset="0"/>
                  </a:rPr>
                  <a:t>Optimizing point estimate of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𝑧</m:t>
                    </m:r>
                    <m:r>
                      <a:rPr lang="en-US" altLang="zh-TW" i="1" smtClean="0">
                        <a:latin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cs typeface="Times New Roman" panose="02020603050405020304" pitchFamily="18" charset="0"/>
                      </a:rPr>
                      <m:t>𝐼</m:t>
                    </m:r>
                  </m:oMath>
                </a14:m>
                <a:r>
                  <a:rPr lang="en-US" altLang="zh-TW">
                    <a:latin typeface="Times New Roman" panose="02020603050405020304" pitchFamily="18" charset="0"/>
                    <a:cs typeface="Times New Roman" panose="02020603050405020304" pitchFamily="18" charset="0"/>
                  </a:rPr>
                  <a:t> instead of posterior distribution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𝑝</m:t>
                    </m:r>
                    <m:r>
                      <a:rPr lang="en-US" altLang="zh-TW" i="1" smtClean="0">
                        <a:latin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cs typeface="Times New Roman" panose="02020603050405020304" pitchFamily="18" charset="0"/>
                      </a:rPr>
                      <m:t>𝑧</m:t>
                    </m:r>
                    <m:r>
                      <a:rPr lang="en-US" altLang="zh-TW" i="1" smtClean="0">
                        <a:latin typeface="Cambria Math" panose="02040503050406030204" pitchFamily="18" charset="0"/>
                        <a:cs typeface="Times New Roman" panose="02020603050405020304" pitchFamily="18" charset="0"/>
                      </a:rPr>
                      <m:t>|</m:t>
                    </m:r>
                    <m:r>
                      <a:rPr lang="en-US" altLang="zh-TW" i="1" smtClean="0">
                        <a:latin typeface="Cambria Math" panose="02040503050406030204" pitchFamily="18" charset="0"/>
                        <a:cs typeface="Times New Roman" panose="02020603050405020304" pitchFamily="18" charset="0"/>
                      </a:rPr>
                      <m:t>𝐼</m:t>
                    </m:r>
                    <m:r>
                      <a:rPr lang="en-US" altLang="zh-TW" i="1" smtClean="0">
                        <a:latin typeface="Cambria Math" panose="02040503050406030204" pitchFamily="18" charset="0"/>
                        <a:cs typeface="Times New Roman" panose="02020603050405020304" pitchFamily="18" charset="0"/>
                      </a:rPr>
                      <m:t>)</m:t>
                    </m:r>
                  </m:oMath>
                </a14:m>
                <a:endParaRPr lang="en-US" altLang="zh-TW">
                  <a:latin typeface="Times New Roman" panose="02020603050405020304" pitchFamily="18" charset="0"/>
                  <a:cs typeface="Times New Roman" panose="02020603050405020304" pitchFamily="18" charset="0"/>
                </a:endParaRPr>
              </a:p>
              <a:p>
                <a:r>
                  <a:rPr lang="en-US" altLang="zh-TW">
                    <a:latin typeface="Times New Roman" panose="02020603050405020304" pitchFamily="18" charset="0"/>
                    <a:cs typeface="Times New Roman" panose="02020603050405020304" pitchFamily="18" charset="0"/>
                  </a:rPr>
                  <a:t>Noise injection [8] and Gaussian prior</a:t>
                </a:r>
                <a:endParaRPr lang="zh-TW" altLang="en-US">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12</a:t>
            </a:fld>
            <a:endParaRPr lang="zh-TW" altLang="en-US" dirty="0"/>
          </a:p>
        </p:txBody>
      </p:sp>
      <p:pic>
        <p:nvPicPr>
          <p:cNvPr id="7" name="圖片 6"/>
          <p:cNvPicPr>
            <a:picLocks noChangeAspect="1"/>
          </p:cNvPicPr>
          <p:nvPr/>
        </p:nvPicPr>
        <p:blipFill>
          <a:blip r:embed="rId4"/>
          <a:stretch>
            <a:fillRect/>
          </a:stretch>
        </p:blipFill>
        <p:spPr>
          <a:xfrm>
            <a:off x="3575720" y="1340768"/>
            <a:ext cx="3888432" cy="1358760"/>
          </a:xfrm>
          <a:prstGeom prst="rect">
            <a:avLst/>
          </a:prstGeom>
        </p:spPr>
      </p:pic>
      <p:pic>
        <p:nvPicPr>
          <p:cNvPr id="8" name="圖片 7"/>
          <p:cNvPicPr>
            <a:picLocks noChangeAspect="1"/>
          </p:cNvPicPr>
          <p:nvPr/>
        </p:nvPicPr>
        <p:blipFill>
          <a:blip r:embed="rId5"/>
          <a:stretch>
            <a:fillRect/>
          </a:stretch>
        </p:blipFill>
        <p:spPr>
          <a:xfrm>
            <a:off x="8766038" y="1628800"/>
            <a:ext cx="1514475" cy="504825"/>
          </a:xfrm>
          <a:prstGeom prst="rect">
            <a:avLst/>
          </a:prstGeom>
        </p:spPr>
      </p:pic>
      <p:pic>
        <p:nvPicPr>
          <p:cNvPr id="9" name="Picture 6" descr="Screen-Shot-2018-03-18-at-4.36.34-P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8048" y="4883374"/>
            <a:ext cx="4687605" cy="1814357"/>
          </a:xfrm>
          <a:prstGeom prst="rect">
            <a:avLst/>
          </a:prstGeom>
          <a:noFill/>
          <a:extLst>
            <a:ext uri="{909E8E84-426E-40DD-AFC4-6F175D3DCCD1}">
              <a14:hiddenFill xmlns:a14="http://schemas.microsoft.com/office/drawing/2010/main">
                <a:solidFill>
                  <a:srgbClr val="FFFFFF"/>
                </a:solidFill>
              </a14:hiddenFill>
            </a:ext>
          </a:extLst>
        </p:spPr>
      </p:pic>
      <p:sp>
        <p:nvSpPr>
          <p:cNvPr id="12" name="向下箭號 11"/>
          <p:cNvSpPr/>
          <p:nvPr/>
        </p:nvSpPr>
        <p:spPr>
          <a:xfrm rot="16200000">
            <a:off x="7867153" y="1572506"/>
            <a:ext cx="432048" cy="822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4338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(3) </a:t>
            </a:r>
            <a:r>
              <a:rPr lang="en-US" altLang="zh-TW"/>
              <a:t>Canonical </a:t>
            </a:r>
            <a:r>
              <a:rPr lang="en-US" altLang="zh-TW"/>
              <a:t>map and deformation</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r>
                  <a:rPr lang="en-US" altLang="zh-TW">
                    <a:latin typeface="Times New Roman" panose="02020603050405020304" pitchFamily="18" charset="0"/>
                    <a:cs typeface="Times New Roman" panose="02020603050405020304" pitchFamily="18" charset="0"/>
                  </a:rPr>
                  <a:t>Represent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𝑉</m:t>
                    </m:r>
                  </m:oMath>
                </a14:m>
                <a:r>
                  <a:rPr lang="en-US" altLang="zh-TW">
                    <a:latin typeface="Times New Roman" panose="02020603050405020304" pitchFamily="18" charset="0"/>
                    <a:cs typeface="Times New Roman" panose="02020603050405020304" pitchFamily="18" charset="0"/>
                  </a:rPr>
                  <a:t> in real space since convection is more naturally formulated in real-space</a:t>
                </a:r>
              </a:p>
              <a:p>
                <a:pPr lvl="1"/>
                <a:r>
                  <a:rPr lang="en-US" altLang="zh-TW">
                    <a:latin typeface="Times New Roman" panose="02020603050405020304" pitchFamily="18" charset="0"/>
                    <a:cs typeface="Times New Roman" panose="02020603050405020304" pitchFamily="18" charset="0"/>
                  </a:rPr>
                  <a:t>Time consuming for projection and CTF modulation</a:t>
                </a:r>
              </a:p>
              <a:p>
                <a:r>
                  <a:rPr lang="en-US" altLang="zh-TW">
                    <a:latin typeface="Times New Roman" panose="02020603050405020304" pitchFamily="18" charset="0"/>
                    <a:cs typeface="Times New Roman" panose="02020603050405020304" pitchFamily="18" charset="0"/>
                  </a:rPr>
                  <a:t>Convection operator</a:t>
                </a:r>
              </a:p>
              <a:p>
                <a:pPr lvl="1"/>
                <a:r>
                  <a:rPr lang="en-US" altLang="zh-TW">
                    <a:latin typeface="Times New Roman" panose="02020603050405020304" pitchFamily="18" charset="0"/>
                    <a:cs typeface="Times New Roman" panose="02020603050405020304" pitchFamily="18" charset="0"/>
                  </a:rPr>
                  <a:t>Design to conserve density</a:t>
                </a:r>
              </a:p>
              <a:p>
                <a:pPr lvl="1"/>
                <a:r>
                  <a:rPr lang="en-US" altLang="zh-TW" smtClean="0">
                    <a:latin typeface="Times New Roman" panose="02020603050405020304" pitchFamily="18" charset="0"/>
                    <a:cs typeface="Times New Roman" panose="02020603050405020304" pitchFamily="18" charset="0"/>
                  </a:rPr>
                  <a:t>High-order </a:t>
                </a:r>
                <a:r>
                  <a:rPr lang="en-US" altLang="zh-TW">
                    <a:latin typeface="Times New Roman" panose="02020603050405020304" pitchFamily="18" charset="0"/>
                    <a:cs typeface="Times New Roman" panose="02020603050405020304" pitchFamily="18" charset="0"/>
                  </a:rPr>
                  <a:t>interpolation should be used </a:t>
                </a:r>
                <a:endParaRPr lang="zh-TW" altLang="en-US">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r="-1000"/>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13</a:t>
            </a:fld>
            <a:endParaRPr lang="zh-TW" altLang="en-US" dirty="0"/>
          </a:p>
        </p:txBody>
      </p:sp>
      <p:pic>
        <p:nvPicPr>
          <p:cNvPr id="5" name="圖片 4"/>
          <p:cNvPicPr>
            <a:picLocks noChangeAspect="1"/>
          </p:cNvPicPr>
          <p:nvPr/>
        </p:nvPicPr>
        <p:blipFill>
          <a:blip r:embed="rId4"/>
          <a:stretch>
            <a:fillRect/>
          </a:stretch>
        </p:blipFill>
        <p:spPr>
          <a:xfrm>
            <a:off x="2783632" y="1365261"/>
            <a:ext cx="5367883" cy="1396820"/>
          </a:xfrm>
          <a:prstGeom prst="rect">
            <a:avLst/>
          </a:prstGeom>
        </p:spPr>
      </p:pic>
      <p:pic>
        <p:nvPicPr>
          <p:cNvPr id="6" name="圖片 5"/>
          <p:cNvPicPr>
            <a:picLocks noChangeAspect="1"/>
          </p:cNvPicPr>
          <p:nvPr/>
        </p:nvPicPr>
        <p:blipFill>
          <a:blip r:embed="rId5"/>
          <a:stretch>
            <a:fillRect/>
          </a:stretch>
        </p:blipFill>
        <p:spPr>
          <a:xfrm>
            <a:off x="3935760" y="5647372"/>
            <a:ext cx="4514850" cy="1019175"/>
          </a:xfrm>
          <a:prstGeom prst="rect">
            <a:avLst/>
          </a:prstGeom>
        </p:spPr>
      </p:pic>
      <p:cxnSp>
        <p:nvCxnSpPr>
          <p:cNvPr id="7" name="直線單箭頭接點 6"/>
          <p:cNvCxnSpPr/>
          <p:nvPr/>
        </p:nvCxnSpPr>
        <p:spPr>
          <a:xfrm flipV="1">
            <a:off x="6065118" y="5388351"/>
            <a:ext cx="1104951" cy="518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960096" y="5055274"/>
            <a:ext cx="2135410" cy="369332"/>
          </a:xfrm>
          <a:prstGeom prst="rect">
            <a:avLst/>
          </a:prstGeom>
        </p:spPr>
        <p:txBody>
          <a:bodyPr wrap="square">
            <a:spAutoFit/>
          </a:bodyPr>
          <a:lstStyle/>
          <a:p>
            <a:r>
              <a:rPr lang="en-US" altLang="zh-TW">
                <a:latin typeface="Times New Roman" panose="02020603050405020304" pitchFamily="18" charset="0"/>
                <a:cs typeface="Times New Roman" panose="02020603050405020304" pitchFamily="18" charset="0"/>
              </a:rPr>
              <a:t>Interpolation kernel</a:t>
            </a:r>
            <a:endParaRPr lang="zh-TW" altLang="en-US"/>
          </a:p>
        </p:txBody>
      </p:sp>
    </p:spTree>
    <p:extLst>
      <p:ext uri="{BB962C8B-B14F-4D97-AF65-F5344CB8AC3E}">
        <p14:creationId xmlns:p14="http://schemas.microsoft.com/office/powerpoint/2010/main" val="1482875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(3) </a:t>
            </a:r>
            <a:r>
              <a:rPr lang="en-US" altLang="zh-TW"/>
              <a:t>Canonical </a:t>
            </a:r>
            <a:r>
              <a:rPr lang="en-US" altLang="zh-TW"/>
              <a:t>map and deformation</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Regularization to avoid blips or transport density by a large amount </a:t>
                </a:r>
              </a:p>
              <a:p>
                <a:r>
                  <a:rPr lang="en-US" altLang="zh-TW" dirty="0">
                    <a:latin typeface="Times New Roman" panose="02020603050405020304" pitchFamily="18" charset="0"/>
                    <a:cs typeface="Times New Roman" panose="02020603050405020304" pitchFamily="18" charset="0"/>
                  </a:rPr>
                  <a:t>Finite element method (FEM) is used to regularize the deformation field</a:t>
                </a:r>
              </a:p>
              <a:p>
                <a:pPr lvl="1"/>
                <a:r>
                  <a:rPr lang="en-US" altLang="zh-TW" dirty="0">
                    <a:latin typeface="Times New Roman" panose="02020603050405020304" pitchFamily="18" charset="0"/>
                    <a:cs typeface="Times New Roman" panose="02020603050405020304" pitchFamily="18" charset="0"/>
                  </a:rPr>
                  <a:t>The </a:t>
                </a:r>
                <a:r>
                  <a:rPr lang="en-US" altLang="zh-TW">
                    <a:latin typeface="Times New Roman" panose="02020603050405020304" pitchFamily="18" charset="0"/>
                    <a:cs typeface="Times New Roman" panose="02020603050405020304" pitchFamily="18" charset="0"/>
                  </a:rPr>
                  <a:t>smoothness </a:t>
                </a:r>
                <a:r>
                  <a:rPr lang="en-US" altLang="zh-TW" smtClean="0">
                    <a:latin typeface="Times New Roman" panose="02020603050405020304" pitchFamily="18" charset="0"/>
                    <a:cs typeface="Times New Roman" panose="02020603050405020304" pitchFamily="18" charset="0"/>
                  </a:rPr>
                  <a:t>and interpolation is regularized </a:t>
                </a:r>
                <a:r>
                  <a:rPr lang="en-US" altLang="zh-TW" dirty="0">
                    <a:latin typeface="Times New Roman" panose="02020603050405020304" pitchFamily="18" charset="0"/>
                    <a:cs typeface="Times New Roman" panose="02020603050405020304" pitchFamily="18" charset="0"/>
                  </a:rPr>
                  <a:t>by the </a:t>
                </a:r>
                <a:r>
                  <a:rPr lang="en-US" altLang="zh-TW">
                    <a:latin typeface="Times New Roman" panose="02020603050405020304" pitchFamily="18" charset="0"/>
                    <a:cs typeface="Times New Roman" panose="02020603050405020304" pitchFamily="18" charset="0"/>
                  </a:rPr>
                  <a:t>size </a:t>
                </a:r>
                <a:endParaRPr lang="en-US" altLang="zh-TW" smtClean="0">
                  <a:latin typeface="Times New Roman" panose="02020603050405020304" pitchFamily="18" charset="0"/>
                  <a:cs typeface="Times New Roman" panose="02020603050405020304" pitchFamily="18" charset="0"/>
                </a:endParaRPr>
              </a:p>
              <a:p>
                <a:pPr marL="274638" lvl="1" indent="0">
                  <a:buNone/>
                </a:pPr>
                <a:r>
                  <a:rPr lang="en-US" altLang="zh-TW" smtClean="0">
                    <a:latin typeface="Times New Roman" panose="02020603050405020304" pitchFamily="18" charset="0"/>
                    <a:cs typeface="Times New Roman" panose="02020603050405020304" pitchFamily="18" charset="0"/>
                  </a:rPr>
                  <a:t>of </a:t>
                </a:r>
                <a:r>
                  <a:rPr lang="en-US" altLang="zh-TW" dirty="0">
                    <a:latin typeface="Times New Roman" panose="02020603050405020304" pitchFamily="18" charset="0"/>
                    <a:cs typeface="Times New Roman" panose="02020603050405020304" pitchFamily="18" charset="0"/>
                  </a:rPr>
                  <a:t>mesh elements</a:t>
                </a:r>
              </a:p>
              <a:p>
                <a:pPr lvl="1"/>
                <a:r>
                  <a:rPr lang="en-US" altLang="zh-TW" dirty="0">
                    <a:latin typeface="Times New Roman" panose="02020603050405020304" pitchFamily="18" charset="0"/>
                    <a:cs typeface="Times New Roman" panose="02020603050405020304" pitchFamily="18" charset="0"/>
                  </a:rPr>
                  <a:t>For the local rigidity</a:t>
                </a:r>
              </a:p>
              <a:p>
                <a:pPr lvl="2"/>
                <a:r>
                  <a:rPr lang="en-US" altLang="zh-TW" dirty="0">
                    <a:latin typeface="Times New Roman" panose="02020603050405020304" pitchFamily="18" charset="0"/>
                    <a:cs typeface="Times New Roman" panose="02020603050405020304" pitchFamily="18" charset="0"/>
                  </a:rPr>
                  <a:t>For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𝑗</m:t>
                    </m:r>
                  </m:oMath>
                </a14:m>
                <a:r>
                  <a:rPr lang="en-US" altLang="zh-TW" dirty="0" err="1">
                    <a:latin typeface="Times New Roman" panose="02020603050405020304" pitchFamily="18" charset="0"/>
                    <a:cs typeface="Times New Roman" panose="02020603050405020304" pitchFamily="18" charset="0"/>
                  </a:rPr>
                  <a:t>th</a:t>
                </a:r>
                <a:r>
                  <a:rPr lang="en-US" altLang="zh-TW" dirty="0">
                    <a:latin typeface="Times New Roman" panose="02020603050405020304" pitchFamily="18" charset="0"/>
                    <a:cs typeface="Times New Roman" panose="02020603050405020304" pitchFamily="18" charset="0"/>
                  </a:rPr>
                  <a:t> mesh element and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𝑖</m:t>
                    </m:r>
                  </m:oMath>
                </a14:m>
                <a:r>
                  <a:rPr lang="en-US" altLang="zh-TW" dirty="0" err="1">
                    <a:latin typeface="Times New Roman" panose="02020603050405020304" pitchFamily="18" charset="0"/>
                    <a:cs typeface="Times New Roman" panose="02020603050405020304" pitchFamily="18" charset="0"/>
                  </a:rPr>
                  <a:t>th</a:t>
                </a:r>
                <a:r>
                  <a:rPr lang="en-US" altLang="zh-TW" dirty="0">
                    <a:latin typeface="Times New Roman" panose="02020603050405020304" pitchFamily="18" charset="0"/>
                    <a:cs typeface="Times New Roman" panose="02020603050405020304" pitchFamily="18" charset="0"/>
                  </a:rPr>
                  <a:t> image (Rigid transform)</a:t>
                </a:r>
              </a:p>
              <a:p>
                <a:pPr lvl="2"/>
                <a:endParaRPr lang="en-US" altLang="zh-TW" dirty="0">
                  <a:latin typeface="Times New Roman" panose="02020603050405020304" pitchFamily="18" charset="0"/>
                  <a:cs typeface="Times New Roman" panose="02020603050405020304" pitchFamily="18" charset="0"/>
                </a:endParaRPr>
              </a:p>
              <a:p>
                <a:pPr lvl="2"/>
                <a:endParaRPr lang="en-US" altLang="zh-TW" dirty="0">
                  <a:latin typeface="Times New Roman" panose="02020603050405020304" pitchFamily="18" charset="0"/>
                  <a:cs typeface="Times New Roman" panose="02020603050405020304" pitchFamily="18" charset="0"/>
                </a:endParaRPr>
              </a:p>
              <a:p>
                <a:pPr lvl="2"/>
                <a:r>
                  <a:rPr lang="en-US" altLang="zh-TW" smtClean="0">
                    <a:latin typeface="Times New Roman" panose="02020603050405020304" pitchFamily="18" charset="0"/>
                    <a:cs typeface="Times New Roman" panose="02020603050405020304" pitchFamily="18" charset="0"/>
                  </a:rPr>
                  <a:t>Quantify </a:t>
                </a:r>
                <a:r>
                  <a:rPr lang="en-US" altLang="zh-TW" dirty="0">
                    <a:latin typeface="Times New Roman" panose="02020603050405020304" pitchFamily="18" charset="0"/>
                    <a:cs typeface="Times New Roman" panose="02020603050405020304" pitchFamily="18" charset="0"/>
                  </a:rPr>
                  <a:t>the local non-rigidity using the distance between </a:t>
                </a:r>
                <a:r>
                  <a:rPr lang="en-US" altLang="zh-TW" dirty="0">
                    <a:latin typeface="Times New Roman" panose="02020603050405020304" pitchFamily="18" charset="0"/>
                    <a:cs typeface="Times New Roman" panose="02020603050405020304" pitchFamily="18" charset="0"/>
                    <a:hlinkClick r:id="rId3"/>
                  </a:rPr>
                  <a:t>A and the nearest orthogonal matrix</a:t>
                </a:r>
                <a:r>
                  <a:rPr lang="en-US" altLang="zh-TW" dirty="0">
                    <a:latin typeface="Times New Roman" panose="02020603050405020304" pitchFamily="18" charset="0"/>
                    <a:cs typeface="Times New Roman" panose="02020603050405020304" pitchFamily="18" charset="0"/>
                  </a:rPr>
                  <a:t> </a:t>
                </a:r>
              </a:p>
              <a:p>
                <a:pPr marL="868363" lvl="3" indent="0">
                  <a:buNone/>
                </a:pPr>
                <a:endParaRPr lang="en-US" altLang="zh-TW" i="1" smtClean="0">
                  <a:latin typeface="Cambria Math" panose="02040503050406030204" pitchFamily="18" charset="0"/>
                  <a:cs typeface="Times New Roman" panose="02020603050405020304" pitchFamily="18" charset="0"/>
                </a:endParaRPr>
              </a:p>
              <a:p>
                <a:pPr marL="868363" lvl="3" indent="0">
                  <a:buNone/>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cs typeface="Times New Roman" panose="02020603050405020304" pitchFamily="18" charset="0"/>
                        </a:rPr>
                        <m:t>𝐷𝑖𝑠𝑡</m:t>
                      </m:r>
                      <m:d>
                        <m:dPr>
                          <m:ctrlPr>
                            <a:rPr lang="en-US" altLang="zh-TW" i="1" smtClean="0">
                              <a:latin typeface="Cambria Math" panose="02040503050406030204" pitchFamily="18" charset="0"/>
                              <a:cs typeface="Times New Roman" panose="02020603050405020304" pitchFamily="18" charset="0"/>
                            </a:rPr>
                          </m:ctrlPr>
                        </m:dPr>
                        <m:e>
                          <m:r>
                            <a:rPr lang="en-US" altLang="zh-TW" i="1" smtClean="0">
                              <a:latin typeface="Cambria Math" panose="02040503050406030204" pitchFamily="18" charset="0"/>
                              <a:cs typeface="Times New Roman" panose="02020603050405020304" pitchFamily="18" charset="0"/>
                            </a:rPr>
                            <m:t>𝐴</m:t>
                          </m:r>
                          <m:r>
                            <a:rPr lang="en-US" altLang="zh-TW" i="1" smtClean="0">
                              <a:latin typeface="Cambria Math" panose="02040503050406030204" pitchFamily="18" charset="0"/>
                              <a:cs typeface="Times New Roman" panose="02020603050405020304" pitchFamily="18" charset="0"/>
                            </a:rPr>
                            <m:t>, </m:t>
                          </m:r>
                          <m:r>
                            <a:rPr lang="en-US" altLang="zh-TW" b="0" i="1" smtClean="0">
                              <a:latin typeface="Cambria Math" panose="02040503050406030204" pitchFamily="18" charset="0"/>
                              <a:cs typeface="Times New Roman" panose="02020603050405020304" pitchFamily="18" charset="0"/>
                            </a:rPr>
                            <m:t>𝑈</m:t>
                          </m:r>
                          <m:sSup>
                            <m:sSupPr>
                              <m:ctrlPr>
                                <a:rPr lang="en-US" altLang="zh-TW" b="0" i="1" smtClean="0">
                                  <a:latin typeface="Cambria Math" panose="02040503050406030204" pitchFamily="18" charset="0"/>
                                  <a:cs typeface="Times New Roman" panose="02020603050405020304" pitchFamily="18" charset="0"/>
                                </a:rPr>
                              </m:ctrlPr>
                            </m:sSupPr>
                            <m:e>
                              <m:r>
                                <a:rPr lang="en-US" altLang="zh-TW" b="0" i="1" smtClean="0">
                                  <a:latin typeface="Cambria Math" panose="02040503050406030204" pitchFamily="18" charset="0"/>
                                  <a:cs typeface="Times New Roman" panose="02020603050405020304" pitchFamily="18" charset="0"/>
                                </a:rPr>
                                <m:t>𝑉</m:t>
                              </m:r>
                            </m:e>
                            <m:sup>
                              <m:r>
                                <a:rPr lang="en-US" altLang="zh-TW" b="0" i="1" smtClean="0">
                                  <a:latin typeface="Cambria Math" panose="02040503050406030204" pitchFamily="18" charset="0"/>
                                  <a:cs typeface="Times New Roman" panose="02020603050405020304" pitchFamily="18" charset="0"/>
                                </a:rPr>
                                <m:t>𝑇</m:t>
                              </m:r>
                            </m:sup>
                          </m:sSup>
                        </m:e>
                      </m:d>
                      <m:r>
                        <a:rPr lang="en-US" altLang="zh-TW" b="0" i="1" smtClean="0">
                          <a:latin typeface="Cambria Math" panose="02040503050406030204" pitchFamily="18" charset="0"/>
                          <a:cs typeface="Times New Roman" panose="02020603050405020304" pitchFamily="18" charset="0"/>
                        </a:rPr>
                        <m:t>=</m:t>
                      </m:r>
                      <m:d>
                        <m:dPr>
                          <m:begChr m:val="‖"/>
                          <m:endChr m:val="‖"/>
                          <m:ctrlPr>
                            <a:rPr lang="en-US" altLang="zh-TW" b="0" i="1" smtClean="0">
                              <a:latin typeface="Cambria Math" panose="02040503050406030204" pitchFamily="18" charset="0"/>
                              <a:cs typeface="Times New Roman" panose="02020603050405020304" pitchFamily="18" charset="0"/>
                            </a:rPr>
                          </m:ctrlPr>
                        </m:dPr>
                        <m:e>
                          <m:r>
                            <a:rPr lang="en-US" altLang="zh-TW" b="0" i="1" smtClean="0">
                              <a:latin typeface="Cambria Math" panose="02040503050406030204" pitchFamily="18" charset="0"/>
                              <a:cs typeface="Times New Roman" panose="02020603050405020304" pitchFamily="18" charset="0"/>
                            </a:rPr>
                            <m:t>𝐴</m:t>
                          </m:r>
                          <m:r>
                            <a:rPr lang="en-US" altLang="zh-TW" b="0" i="1" smtClean="0">
                              <a:latin typeface="Cambria Math" panose="02040503050406030204" pitchFamily="18" charset="0"/>
                              <a:cs typeface="Times New Roman" panose="02020603050405020304" pitchFamily="18" charset="0"/>
                            </a:rPr>
                            <m:t>−</m:t>
                          </m:r>
                          <m:r>
                            <a:rPr lang="en-US" altLang="zh-TW" i="1">
                              <a:latin typeface="Cambria Math" panose="02040503050406030204" pitchFamily="18" charset="0"/>
                              <a:cs typeface="Times New Roman" panose="02020603050405020304" pitchFamily="18" charset="0"/>
                            </a:rPr>
                            <m:t>𝑈</m:t>
                          </m:r>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𝑉</m:t>
                              </m:r>
                            </m:e>
                            <m:sup>
                              <m:r>
                                <a:rPr lang="en-US" altLang="zh-TW" i="1">
                                  <a:latin typeface="Cambria Math" panose="02040503050406030204" pitchFamily="18" charset="0"/>
                                  <a:cs typeface="Times New Roman" panose="02020603050405020304" pitchFamily="18" charset="0"/>
                                </a:rPr>
                                <m:t>𝑇</m:t>
                              </m:r>
                            </m:sup>
                          </m:sSup>
                        </m:e>
                      </m:d>
                      <m:r>
                        <a:rPr lang="en-US" altLang="zh-TW" b="0" i="1" smtClean="0">
                          <a:latin typeface="Cambria Math" panose="02040503050406030204" pitchFamily="18" charset="0"/>
                          <a:cs typeface="Times New Roman" panose="02020603050405020304" pitchFamily="18" charset="0"/>
                        </a:rPr>
                        <m:t>=</m:t>
                      </m:r>
                      <m:d>
                        <m:dPr>
                          <m:begChr m:val="‖"/>
                          <m:endChr m:val="‖"/>
                          <m:ctrlPr>
                            <a:rPr lang="en-US" altLang="zh-TW" b="0" i="1" smtClean="0">
                              <a:latin typeface="Cambria Math" panose="02040503050406030204" pitchFamily="18" charset="0"/>
                              <a:cs typeface="Times New Roman" panose="02020603050405020304" pitchFamily="18" charset="0"/>
                            </a:rPr>
                          </m:ctrlPr>
                        </m:dPr>
                        <m:e>
                          <m:r>
                            <a:rPr lang="en-US" altLang="zh-TW" i="1">
                              <a:latin typeface="Cambria Math" panose="02040503050406030204" pitchFamily="18" charset="0"/>
                              <a:cs typeface="Times New Roman" panose="02020603050405020304" pitchFamily="18" charset="0"/>
                            </a:rPr>
                            <m:t>𝑈</m:t>
                          </m:r>
                          <m:r>
                            <a:rPr lang="en-US" altLang="zh-TW" b="0" i="1" smtClean="0">
                              <a:latin typeface="Cambria Math" panose="02040503050406030204" pitchFamily="18" charset="0"/>
                              <a:cs typeface="Times New Roman" panose="02020603050405020304" pitchFamily="18" charset="0"/>
                            </a:rPr>
                            <m:t>𝑆</m:t>
                          </m:r>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𝑉</m:t>
                              </m:r>
                            </m:e>
                            <m:sup>
                              <m:r>
                                <a:rPr lang="en-US" altLang="zh-TW" i="1">
                                  <a:latin typeface="Cambria Math" panose="02040503050406030204" pitchFamily="18" charset="0"/>
                                  <a:cs typeface="Times New Roman" panose="02020603050405020304" pitchFamily="18" charset="0"/>
                                </a:rPr>
                                <m:t>𝑇</m:t>
                              </m:r>
                            </m:sup>
                          </m:sSup>
                          <m:r>
                            <a:rPr lang="en-US" altLang="zh-TW" b="0" i="1" smtClean="0">
                              <a:latin typeface="Cambria Math" panose="02040503050406030204" pitchFamily="18" charset="0"/>
                              <a:cs typeface="Times New Roman" panose="02020603050405020304" pitchFamily="18" charset="0"/>
                            </a:rPr>
                            <m:t>−</m:t>
                          </m:r>
                          <m:r>
                            <a:rPr lang="en-US" altLang="zh-TW" i="1">
                              <a:latin typeface="Cambria Math" panose="02040503050406030204" pitchFamily="18" charset="0"/>
                              <a:cs typeface="Times New Roman" panose="02020603050405020304" pitchFamily="18" charset="0"/>
                            </a:rPr>
                            <m:t>𝑈</m:t>
                          </m:r>
                          <m:sSup>
                            <m:sSupPr>
                              <m:ctrlPr>
                                <a:rPr lang="en-US" altLang="zh-TW" i="1">
                                  <a:latin typeface="Cambria Math" panose="02040503050406030204" pitchFamily="18" charset="0"/>
                                  <a:cs typeface="Times New Roman" panose="02020603050405020304" pitchFamily="18" charset="0"/>
                                </a:rPr>
                              </m:ctrlPr>
                            </m:sSupPr>
                            <m:e>
                              <m:r>
                                <a:rPr lang="en-US" altLang="zh-TW" i="1">
                                  <a:latin typeface="Cambria Math" panose="02040503050406030204" pitchFamily="18" charset="0"/>
                                  <a:cs typeface="Times New Roman" panose="02020603050405020304" pitchFamily="18" charset="0"/>
                                </a:rPr>
                                <m:t>𝑉</m:t>
                              </m:r>
                            </m:e>
                            <m:sup>
                              <m:r>
                                <a:rPr lang="en-US" altLang="zh-TW" i="1">
                                  <a:latin typeface="Cambria Math" panose="02040503050406030204" pitchFamily="18" charset="0"/>
                                  <a:cs typeface="Times New Roman" panose="02020603050405020304" pitchFamily="18" charset="0"/>
                                </a:rPr>
                                <m:t>𝑇</m:t>
                              </m:r>
                            </m:sup>
                          </m:sSup>
                        </m:e>
                      </m:d>
                      <m:r>
                        <a:rPr lang="en-US" altLang="zh-TW" b="0" i="1" smtClean="0">
                          <a:latin typeface="Cambria Math" panose="02040503050406030204" pitchFamily="18" charset="0"/>
                          <a:cs typeface="Times New Roman" panose="02020603050405020304" pitchFamily="18" charset="0"/>
                        </a:rPr>
                        <m:t>=</m:t>
                      </m:r>
                      <m:d>
                        <m:dPr>
                          <m:begChr m:val="‖"/>
                          <m:endChr m:val="‖"/>
                          <m:ctrlPr>
                            <a:rPr lang="en-US" altLang="zh-TW" i="1">
                              <a:latin typeface="Cambria Math" panose="02040503050406030204" pitchFamily="18" charset="0"/>
                              <a:cs typeface="Times New Roman" panose="02020603050405020304" pitchFamily="18" charset="0"/>
                            </a:rPr>
                          </m:ctrlPr>
                        </m:dPr>
                        <m:e>
                          <m:r>
                            <a:rPr lang="en-US" altLang="zh-TW" b="0" i="1" smtClean="0">
                              <a:latin typeface="Cambria Math" panose="02040503050406030204" pitchFamily="18" charset="0"/>
                              <a:cs typeface="Times New Roman" panose="02020603050405020304" pitchFamily="18" charset="0"/>
                            </a:rPr>
                            <m:t>𝑆</m:t>
                          </m:r>
                          <m:r>
                            <a:rPr lang="en-US" altLang="zh-TW" b="0" i="1" smtClean="0">
                              <a:latin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cs typeface="Times New Roman" panose="02020603050405020304" pitchFamily="18" charset="0"/>
                            </a:rPr>
                            <m:t>𝐼</m:t>
                          </m:r>
                        </m:e>
                      </m:d>
                    </m:oMath>
                  </m:oMathPara>
                </a14:m>
                <a:endParaRPr lang="en-US" altLang="zh-TW" dirty="0">
                  <a:latin typeface="Times New Roman" panose="02020603050405020304" pitchFamily="18" charset="0"/>
                  <a:cs typeface="Times New Roman" panose="02020603050405020304" pitchFamily="18" charset="0"/>
                </a:endParaRPr>
              </a:p>
              <a:p>
                <a:pPr lvl="2"/>
                <a:endParaRPr lang="zh-TW" altLang="en-US" dirty="0">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4"/>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14</a:t>
            </a:fld>
            <a:endParaRPr lang="zh-TW" altLang="en-US" dirty="0"/>
          </a:p>
        </p:txBody>
      </p:sp>
      <p:pic>
        <p:nvPicPr>
          <p:cNvPr id="5" name="圖片 4"/>
          <p:cNvPicPr>
            <a:picLocks noChangeAspect="1"/>
          </p:cNvPicPr>
          <p:nvPr/>
        </p:nvPicPr>
        <p:blipFill>
          <a:blip r:embed="rId5"/>
          <a:stretch>
            <a:fillRect/>
          </a:stretch>
        </p:blipFill>
        <p:spPr>
          <a:xfrm>
            <a:off x="3927941" y="3688080"/>
            <a:ext cx="3028946" cy="734710"/>
          </a:xfrm>
          <a:prstGeom prst="rect">
            <a:avLst/>
          </a:prstGeom>
        </p:spPr>
      </p:pic>
      <p:pic>
        <p:nvPicPr>
          <p:cNvPr id="6" name="圖片 5"/>
          <p:cNvPicPr>
            <a:picLocks noChangeAspect="1"/>
          </p:cNvPicPr>
          <p:nvPr/>
        </p:nvPicPr>
        <p:blipFill>
          <a:blip r:embed="rId6"/>
          <a:stretch>
            <a:fillRect/>
          </a:stretch>
        </p:blipFill>
        <p:spPr>
          <a:xfrm>
            <a:off x="3935760" y="5517232"/>
            <a:ext cx="3957314" cy="925086"/>
          </a:xfrm>
          <a:prstGeom prst="rect">
            <a:avLst/>
          </a:prstGeom>
        </p:spPr>
      </p:pic>
      <p:cxnSp>
        <p:nvCxnSpPr>
          <p:cNvPr id="9" name="直線單箭頭接點 8"/>
          <p:cNvCxnSpPr/>
          <p:nvPr/>
        </p:nvCxnSpPr>
        <p:spPr>
          <a:xfrm flipH="1" flipV="1">
            <a:off x="3143672" y="5733256"/>
            <a:ext cx="2921446" cy="17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008262" y="5484941"/>
            <a:ext cx="2135410" cy="646331"/>
          </a:xfrm>
          <a:prstGeom prst="rect">
            <a:avLst/>
          </a:prstGeom>
        </p:spPr>
        <p:txBody>
          <a:bodyPr wrap="square">
            <a:spAutoFit/>
          </a:bodyPr>
          <a:lstStyle/>
          <a:p>
            <a:r>
              <a:rPr lang="en-US" altLang="zh-TW">
                <a:latin typeface="Times New Roman" panose="02020603050405020304" pitchFamily="18" charset="0"/>
                <a:cs typeface="Times New Roman" panose="02020603050405020304" pitchFamily="18" charset="0"/>
              </a:rPr>
              <a:t>Density within each element</a:t>
            </a:r>
            <a:endParaRPr lang="zh-TW" altLang="en-US"/>
          </a:p>
        </p:txBody>
      </p:sp>
      <p:pic>
        <p:nvPicPr>
          <p:cNvPr id="10" name="圖片 9">
            <a:extLst>
              <a:ext uri="{FF2B5EF4-FFF2-40B4-BE49-F238E27FC236}">
                <a16:creationId xmlns:a16="http://schemas.microsoft.com/office/drawing/2014/main" id="{06158D3F-08C0-4BC4-BBFA-E50759A9783E}"/>
              </a:ext>
            </a:extLst>
          </p:cNvPr>
          <p:cNvPicPr>
            <a:picLocks noChangeAspect="1"/>
          </p:cNvPicPr>
          <p:nvPr/>
        </p:nvPicPr>
        <p:blipFill>
          <a:blip r:embed="rId7"/>
          <a:stretch>
            <a:fillRect/>
          </a:stretch>
        </p:blipFill>
        <p:spPr>
          <a:xfrm>
            <a:off x="8400256" y="2204864"/>
            <a:ext cx="2034900" cy="1790059"/>
          </a:xfrm>
          <a:prstGeom prst="rect">
            <a:avLst/>
          </a:prstGeom>
        </p:spPr>
      </p:pic>
    </p:spTree>
    <p:extLst>
      <p:ext uri="{BB962C8B-B14F-4D97-AF65-F5344CB8AC3E}">
        <p14:creationId xmlns:p14="http://schemas.microsoft.com/office/powerpoint/2010/main" val="3849412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31ECA63-B2FD-4542-A842-F817001E451D}"/>
              </a:ext>
            </a:extLst>
          </p:cNvPr>
          <p:cNvPicPr>
            <a:picLocks noChangeAspect="1"/>
          </p:cNvPicPr>
          <p:nvPr/>
        </p:nvPicPr>
        <p:blipFill rotWithShape="1">
          <a:blip r:embed="rId2"/>
          <a:srcRect r="21111" b="51111"/>
          <a:stretch/>
        </p:blipFill>
        <p:spPr>
          <a:xfrm>
            <a:off x="6960096" y="427112"/>
            <a:ext cx="5112568" cy="1584176"/>
          </a:xfrm>
          <a:prstGeom prst="rect">
            <a:avLst/>
          </a:prstGeom>
        </p:spPr>
      </p:pic>
      <p:sp>
        <p:nvSpPr>
          <p:cNvPr id="2" name="標題 1"/>
          <p:cNvSpPr>
            <a:spLocks noGrp="1"/>
          </p:cNvSpPr>
          <p:nvPr>
            <p:ph type="title"/>
          </p:nvPr>
        </p:nvSpPr>
        <p:spPr/>
        <p:txBody>
          <a:bodyPr/>
          <a:lstStyle/>
          <a:p>
            <a:r>
              <a:rPr lang="en-US" altLang="zh-TW" smtClean="0"/>
              <a:t>(4) </a:t>
            </a:r>
            <a:r>
              <a:rPr lang="en-US" altLang="zh-TW"/>
              <a:t>Optimization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b="0" dirty="0">
                    <a:latin typeface="Times New Roman" panose="02020603050405020304" pitchFamily="18" charset="0"/>
                    <a:cs typeface="Times New Roman" panose="02020603050405020304" pitchFamily="18" charset="0"/>
                  </a:rPr>
                  <a:t>The loss function (end-to-end differentiable)</a:t>
                </a:r>
              </a:p>
              <a:p>
                <a:pPr lvl="1"/>
                <a:r>
                  <a:rPr lang="en-US" altLang="zh-TW" dirty="0">
                    <a:latin typeface="Times New Roman" panose="02020603050405020304" pitchFamily="18" charset="0"/>
                    <a:cs typeface="Times New Roman" panose="02020603050405020304" pitchFamily="18" charset="0"/>
                  </a:rPr>
                  <a:t>Adam or SGD</a:t>
                </a:r>
              </a:p>
              <a:p>
                <a:pPr lvl="1"/>
                <a:r>
                  <a:rPr lang="en-US" altLang="zh-TW" b="0" dirty="0">
                    <a:latin typeface="Times New Roman" panose="02020603050405020304" pitchFamily="18" charset="0"/>
                    <a:cs typeface="Times New Roman" panose="02020603050405020304" pitchFamily="18" charset="0"/>
                  </a:rPr>
                  <a:t>Batch size is 500 </a:t>
                </a:r>
              </a:p>
              <a:p>
                <a:pPr lvl="1"/>
                <a:r>
                  <a:rPr lang="en-US" altLang="zh-TW" dirty="0">
                    <a:latin typeface="Times New Roman" panose="02020603050405020304" pitchFamily="18" charset="0"/>
                    <a:cs typeface="Times New Roman" panose="02020603050405020304" pitchFamily="18" charset="0"/>
                  </a:rPr>
                  <a:t>Frequency marching is used</a:t>
                </a:r>
              </a:p>
              <a:p>
                <a:pPr lvl="1"/>
                <a:r>
                  <a:rPr lang="en-US" altLang="zh-TW" dirty="0">
                    <a:latin typeface="Times New Roman" panose="02020603050405020304" pitchFamily="18" charset="0"/>
                    <a:cs typeface="Times New Roman" panose="02020603050405020304" pitchFamily="18" charset="0"/>
                  </a:rPr>
                  <a:t>Mask for the flow generator output</a:t>
                </a:r>
                <a:endParaRPr lang="en-US" altLang="zh-TW" b="0" dirty="0">
                  <a:latin typeface="Times New Roman" panose="02020603050405020304" pitchFamily="18" charset="0"/>
                  <a:cs typeface="Times New Roman" panose="02020603050405020304" pitchFamily="18" charset="0"/>
                </a:endParaRPr>
              </a:p>
              <a:p>
                <a:pPr marL="274638" lvl="1" indent="0">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𝐿</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𝐸</m:t>
                          </m:r>
                        </m:e>
                        <m:sub>
                          <m:r>
                            <a:rPr lang="en-US" altLang="zh-TW" i="1">
                              <a:latin typeface="Cambria Math" panose="02040503050406030204" pitchFamily="18" charset="0"/>
                            </a:rPr>
                            <m:t>𝑑𝑎𝑡𝑎</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m:rPr>
                              <m:sty m:val="p"/>
                            </m:rPr>
                            <a:rPr lang="el-GR" altLang="zh-TW" i="1">
                              <a:latin typeface="Cambria Math" panose="02040503050406030204" pitchFamily="18" charset="0"/>
                            </a:rPr>
                            <m:t>λ</m:t>
                          </m:r>
                        </m:e>
                        <m:sub>
                          <m:r>
                            <a:rPr lang="en-US" altLang="zh-TW" i="1">
                              <a:latin typeface="Cambria Math" panose="02040503050406030204" pitchFamily="18" charset="0"/>
                            </a:rPr>
                            <m:t>𝑟𝑖𝑔𝑖𝑑</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𝐸</m:t>
                          </m:r>
                        </m:e>
                        <m:sub>
                          <m:r>
                            <a:rPr lang="en-US" altLang="zh-TW" i="1">
                              <a:latin typeface="Cambria Math" panose="02040503050406030204" pitchFamily="18" charset="0"/>
                            </a:rPr>
                            <m:t>𝑟𝑖𝑔𝑖𝑑</m:t>
                          </m:r>
                        </m:sub>
                      </m:sSub>
                      <m:r>
                        <a:rPr lang="en-US" altLang="zh-TW" i="1">
                          <a:latin typeface="Cambria Math" panose="02040503050406030204" pitchFamily="18" charset="0"/>
                        </a:rPr>
                        <m:t>+</m:t>
                      </m:r>
                      <m:r>
                        <a:rPr lang="en-US" altLang="zh-TW" b="0" i="1" smtClean="0">
                          <a:latin typeface="Cambria Math" panose="02040503050406030204" pitchFamily="18" charset="0"/>
                        </a:rPr>
                        <m:t>𝑆𝑚𝑜𝑜𝑡h</m:t>
                      </m:r>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𝑃𝑟𝑖𝑜𝑟</m:t>
                          </m:r>
                        </m:e>
                        <m:sub>
                          <m:r>
                            <a:rPr lang="en-US" altLang="zh-TW" i="1">
                              <a:latin typeface="Cambria Math" panose="02040503050406030204" pitchFamily="18" charset="0"/>
                            </a:rPr>
                            <m:t>𝑙𝑎𝑡𝑒𝑛𝑡</m:t>
                          </m:r>
                        </m:sub>
                      </m:sSub>
                    </m:oMath>
                  </m:oMathPara>
                </a14:m>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Training</a:t>
                </a:r>
              </a:p>
              <a:p>
                <a:pPr lvl="1"/>
                <a:r>
                  <a:rPr lang="en-US" altLang="zh-TW" dirty="0">
                    <a:latin typeface="Times New Roman" panose="02020603050405020304" pitchFamily="18" charset="0"/>
                    <a:cs typeface="Times New Roman" panose="02020603050405020304" pitchFamily="18" charset="0"/>
                  </a:rPr>
                  <a:t>Canonical density </a:t>
                </a:r>
                <a14:m>
                  <m:oMath xmlns:m="http://schemas.openxmlformats.org/officeDocument/2006/math">
                    <m:r>
                      <a:rPr lang="en-US" altLang="zh-TW" b="0" i="1" smtClean="0">
                        <a:latin typeface="Cambria Math" panose="02040503050406030204" pitchFamily="18" charset="0"/>
                        <a:cs typeface="Times New Roman" panose="02020603050405020304" pitchFamily="18" charset="0"/>
                      </a:rPr>
                      <m:t>𝑉</m:t>
                    </m:r>
                  </m:oMath>
                </a14:m>
                <a:r>
                  <a:rPr lang="en-US" altLang="zh-TW" dirty="0">
                    <a:latin typeface="Times New Roman" panose="02020603050405020304" pitchFamily="18" charset="0"/>
                    <a:cs typeface="Times New Roman" panose="02020603050405020304" pitchFamily="18" charset="0"/>
                  </a:rPr>
                  <a:t> : low-pass filtered version of consensus map</a:t>
                </a:r>
              </a:p>
              <a:p>
                <a:pPr lvl="1"/>
                <a:r>
                  <a:rPr lang="en-US" altLang="zh-TW" dirty="0">
                    <a:latin typeface="Times New Roman" panose="02020603050405020304" pitchFamily="18" charset="0"/>
                    <a:cs typeface="Times New Roman" panose="02020603050405020304" pitchFamily="18" charset="0"/>
                  </a:rPr>
                  <a:t>Latent coordinate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𝑧</m:t>
                    </m:r>
                  </m:oMath>
                </a14:m>
                <a:r>
                  <a:rPr lang="en-US" altLang="zh-TW" dirty="0">
                    <a:latin typeface="Times New Roman" panose="02020603050405020304" pitchFamily="18" charset="0"/>
                    <a:cs typeface="Times New Roman" panose="02020603050405020304" pitchFamily="18" charset="0"/>
                  </a:rPr>
                  <a:t> : zero or from other method like 3DVA</a:t>
                </a:r>
              </a:p>
              <a:p>
                <a:pPr lvl="1"/>
                <a:r>
                  <a:rPr lang="en-US" altLang="zh-TW" dirty="0">
                    <a:latin typeface="Times New Roman" panose="02020603050405020304" pitchFamily="18" charset="0"/>
                    <a:cs typeface="Times New Roman" panose="02020603050405020304" pitchFamily="18" charset="0"/>
                  </a:rPr>
                  <a:t>Fix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𝑧</m:t>
                    </m:r>
                  </m:oMath>
                </a14:m>
                <a:r>
                  <a:rPr lang="en-US" altLang="zh-TW" dirty="0">
                    <a:latin typeface="Times New Roman" panose="02020603050405020304" pitchFamily="18" charset="0"/>
                    <a:cs typeface="Times New Roman" panose="02020603050405020304" pitchFamily="18" charset="0"/>
                  </a:rPr>
                  <a:t> train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𝑉</m:t>
                    </m:r>
                  </m:oMath>
                </a14:m>
                <a:r>
                  <a:rPr lang="en-US" altLang="zh-TW" dirty="0">
                    <a:latin typeface="Times New Roman" panose="02020603050405020304" pitchFamily="18" charset="0"/>
                    <a:cs typeface="Times New Roman" panose="02020603050405020304" pitchFamily="18" charset="0"/>
                  </a:rPr>
                  <a:t> and </a:t>
                </a:r>
                <a14:m>
                  <m:oMath xmlns:m="http://schemas.openxmlformats.org/officeDocument/2006/math">
                    <m:r>
                      <a:rPr lang="zh-TW" altLang="en-US" i="1" smtClean="0">
                        <a:latin typeface="Cambria Math" panose="02040503050406030204" pitchFamily="18" charset="0"/>
                        <a:cs typeface="Times New Roman" panose="02020603050405020304" pitchFamily="18" charset="0"/>
                      </a:rPr>
                      <m:t>𝜃</m:t>
                    </m:r>
                  </m:oMath>
                </a14:m>
                <a:r>
                  <a:rPr lang="en-US" altLang="zh-TW" dirty="0">
                    <a:latin typeface="Times New Roman" panose="02020603050405020304" pitchFamily="18" charset="0"/>
                    <a:cs typeface="Times New Roman" panose="02020603050405020304" pitchFamily="18" charset="0"/>
                  </a:rPr>
                  <a:t> for 5 epochs -&gt; Fix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𝑉</m:t>
                    </m:r>
                  </m:oMath>
                </a14:m>
                <a:r>
                  <a:rPr lang="en-US" altLang="zh-TW" dirty="0">
                    <a:latin typeface="Times New Roman" panose="02020603050405020304" pitchFamily="18" charset="0"/>
                    <a:cs typeface="Times New Roman" panose="02020603050405020304" pitchFamily="18" charset="0"/>
                  </a:rPr>
                  <a:t> update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𝑧</m:t>
                    </m:r>
                  </m:oMath>
                </a14:m>
                <a:r>
                  <a:rPr lang="en-US" altLang="zh-TW" dirty="0">
                    <a:latin typeface="Times New Roman" panose="02020603050405020304" pitchFamily="18" charset="0"/>
                    <a:cs typeface="Times New Roman" panose="02020603050405020304" pitchFamily="18" charset="0"/>
                  </a:rPr>
                  <a:t> and </a:t>
                </a:r>
                <a14:m>
                  <m:oMath xmlns:m="http://schemas.openxmlformats.org/officeDocument/2006/math">
                    <m:r>
                      <a:rPr lang="zh-TW" altLang="en-US" i="1">
                        <a:latin typeface="Cambria Math" panose="02040503050406030204" pitchFamily="18" charset="0"/>
                        <a:cs typeface="Times New Roman" panose="02020603050405020304" pitchFamily="18" charset="0"/>
                      </a:rPr>
                      <m:t>𝜃</m:t>
                    </m:r>
                  </m:oMath>
                </a14:m>
                <a:r>
                  <a:rPr lang="en-US" altLang="zh-TW" dirty="0">
                    <a:latin typeface="Times New Roman" panose="02020603050405020304" pitchFamily="18" charset="0"/>
                    <a:cs typeface="Times New Roman" panose="02020603050405020304" pitchFamily="18" charset="0"/>
                  </a:rPr>
                  <a:t> for 10 epochs -&gt;  Fix </a:t>
                </a:r>
                <a14:m>
                  <m:oMath xmlns:m="http://schemas.openxmlformats.org/officeDocument/2006/math">
                    <m:r>
                      <a:rPr lang="zh-TW" altLang="en-US" i="1">
                        <a:latin typeface="Cambria Math" panose="02040503050406030204" pitchFamily="18" charset="0"/>
                        <a:cs typeface="Times New Roman" panose="02020603050405020304" pitchFamily="18" charset="0"/>
                      </a:rPr>
                      <m:t>𝜃</m:t>
                    </m:r>
                  </m:oMath>
                </a14:m>
                <a:r>
                  <a:rPr lang="en-US" altLang="zh-TW" dirty="0">
                    <a:latin typeface="Times New Roman" panose="02020603050405020304" pitchFamily="18" charset="0"/>
                    <a:cs typeface="Times New Roman" panose="02020603050405020304" pitchFamily="18" charset="0"/>
                  </a:rPr>
                  <a:t> update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𝑉</m:t>
                    </m:r>
                  </m:oMath>
                </a14:m>
                <a:r>
                  <a:rPr lang="en-US" altLang="zh-TW"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𝑧</m:t>
                    </m:r>
                  </m:oMath>
                </a14:m>
                <a:r>
                  <a:rPr lang="en-US" altLang="zh-TW" dirty="0">
                    <a:latin typeface="Times New Roman" panose="02020603050405020304" pitchFamily="18" charset="0"/>
                    <a:cs typeface="Times New Roman" panose="02020603050405020304" pitchFamily="18" charset="0"/>
                  </a:rPr>
                  <a:t> for 10 epochs </a:t>
                </a:r>
              </a:p>
              <a:p>
                <a:pPr lvl="1"/>
                <a:endParaRPr lang="en-US" altLang="zh-TW" dirty="0">
                  <a:latin typeface="Times New Roman" panose="02020603050405020304" pitchFamily="18" charset="0"/>
                  <a:cs typeface="Times New Roman" panose="02020603050405020304" pitchFamily="18" charset="0"/>
                </a:endParaRPr>
              </a:p>
              <a:p>
                <a:pPr lvl="1"/>
                <a:endParaRPr lang="zh-TW" altLang="en-US" dirty="0">
                  <a:latin typeface="Times New Roman" panose="02020603050405020304" pitchFamily="18" charset="0"/>
                  <a:cs typeface="Times New Roman" panose="02020603050405020304" pitchFamily="18" charset="0"/>
                </a:endParaRPr>
              </a:p>
              <a:p>
                <a:pPr lvl="1"/>
                <a:endParaRPr lang="en-US" altLang="zh-TW" b="0"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15</a:t>
            </a:fld>
            <a:endParaRPr lang="zh-TW" altLang="en-US" dirty="0"/>
          </a:p>
        </p:txBody>
      </p:sp>
      <p:pic>
        <p:nvPicPr>
          <p:cNvPr id="6" name="圖片 5"/>
          <p:cNvPicPr>
            <a:picLocks noChangeAspect="1"/>
          </p:cNvPicPr>
          <p:nvPr/>
        </p:nvPicPr>
        <p:blipFill>
          <a:blip r:embed="rId4"/>
          <a:stretch>
            <a:fillRect/>
          </a:stretch>
        </p:blipFill>
        <p:spPr>
          <a:xfrm>
            <a:off x="11618403" y="1984730"/>
            <a:ext cx="387898" cy="491602"/>
          </a:xfrm>
          <a:prstGeom prst="rect">
            <a:avLst/>
          </a:prstGeom>
        </p:spPr>
      </p:pic>
      <mc:AlternateContent xmlns:mc="http://schemas.openxmlformats.org/markup-compatibility/2006">
        <mc:Choice xmlns:a14="http://schemas.microsoft.com/office/drawing/2010/main" Requires="a14">
          <p:sp>
            <p:nvSpPr>
              <p:cNvPr id="7" name="文字方塊 6"/>
              <p:cNvSpPr txBox="1"/>
              <p:nvPr/>
            </p:nvSpPr>
            <p:spPr>
              <a:xfrm>
                <a:off x="11647512" y="1423042"/>
                <a:ext cx="360040" cy="2858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𝐼</m:t>
                          </m:r>
                        </m:e>
                        <m:sub/>
                        <m:sup>
                          <m:r>
                            <a:rPr lang="en-US" altLang="zh-TW" b="0" i="1" smtClean="0">
                              <a:latin typeface="Cambria Math" panose="02040503050406030204" pitchFamily="18" charset="0"/>
                            </a:rPr>
                            <m:t>′</m:t>
                          </m:r>
                        </m:sup>
                      </m:sSubSup>
                    </m:oMath>
                  </m:oMathPara>
                </a14:m>
                <a:endParaRPr lang="zh-TW" altLang="en-US"/>
              </a:p>
            </p:txBody>
          </p:sp>
        </mc:Choice>
        <mc:Fallback>
          <p:sp>
            <p:nvSpPr>
              <p:cNvPr id="7" name="文字方塊 6"/>
              <p:cNvSpPr txBox="1">
                <a:spLocks noRot="1" noChangeAspect="1" noMove="1" noResize="1" noEditPoints="1" noAdjustHandles="1" noChangeArrowheads="1" noChangeShapeType="1" noTextEdit="1"/>
              </p:cNvSpPr>
              <p:nvPr/>
            </p:nvSpPr>
            <p:spPr>
              <a:xfrm>
                <a:off x="11647512" y="1423042"/>
                <a:ext cx="360040" cy="285847"/>
              </a:xfrm>
              <a:prstGeom prst="rect">
                <a:avLst/>
              </a:prstGeom>
              <a:blipFill>
                <a:blip r:embed="rId5"/>
                <a:stretch>
                  <a:fillRect l="-6780" b="-6383"/>
                </a:stretch>
              </a:blipFill>
            </p:spPr>
            <p:txBody>
              <a:bodyPr/>
              <a:lstStyle/>
              <a:p>
                <a:r>
                  <a:rPr lang="zh-TW" altLang="en-US">
                    <a:noFill/>
                  </a:rPr>
                  <a:t> </a:t>
                </a:r>
              </a:p>
            </p:txBody>
          </p:sp>
        </mc:Fallback>
      </mc:AlternateContent>
      <p:cxnSp>
        <p:nvCxnSpPr>
          <p:cNvPr id="9" name="直線單箭頭接點 8"/>
          <p:cNvCxnSpPr/>
          <p:nvPr/>
        </p:nvCxnSpPr>
        <p:spPr>
          <a:xfrm flipH="1">
            <a:off x="7716180" y="1984730"/>
            <a:ext cx="3600400" cy="17812"/>
          </a:xfrm>
          <a:prstGeom prst="straightConnector1">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直線單箭頭接點 10"/>
          <p:cNvCxnSpPr/>
          <p:nvPr/>
        </p:nvCxnSpPr>
        <p:spPr>
          <a:xfrm flipH="1" flipV="1">
            <a:off x="7680176" y="1044680"/>
            <a:ext cx="65112" cy="940050"/>
          </a:xfrm>
          <a:prstGeom prst="straightConnector1">
            <a:avLst/>
          </a:prstGeom>
          <a:ln w="127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2" name="直線單箭頭接點 11"/>
          <p:cNvCxnSpPr/>
          <p:nvPr/>
        </p:nvCxnSpPr>
        <p:spPr>
          <a:xfrm flipH="1" flipV="1">
            <a:off x="7320136" y="1701272"/>
            <a:ext cx="425152" cy="254264"/>
          </a:xfrm>
          <a:prstGeom prst="straightConnector1">
            <a:avLst/>
          </a:prstGeom>
          <a:ln w="127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直線單箭頭接點 12"/>
          <p:cNvCxnSpPr/>
          <p:nvPr/>
        </p:nvCxnSpPr>
        <p:spPr>
          <a:xfrm flipV="1">
            <a:off x="7745288" y="987992"/>
            <a:ext cx="236712" cy="996738"/>
          </a:xfrm>
          <a:prstGeom prst="straightConnector1">
            <a:avLst/>
          </a:prstGeom>
          <a:ln w="127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7" name="左大括弧 16"/>
          <p:cNvSpPr/>
          <p:nvPr/>
        </p:nvSpPr>
        <p:spPr>
          <a:xfrm>
            <a:off x="11280576" y="1701272"/>
            <a:ext cx="301824" cy="58472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460301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(5) </a:t>
            </a:r>
            <a:r>
              <a:rPr lang="en-US" altLang="zh-TW"/>
              <a:t>High-resolution </a:t>
            </a:r>
            <a:r>
              <a:rPr lang="en-US" altLang="zh-TW"/>
              <a:t>refinement</a:t>
            </a:r>
            <a:endParaRPr lang="zh-TW" altLang="en-US"/>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Initially optimize with small box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𝐿</m:t>
                        </m:r>
                      </m:sub>
                    </m:sSub>
                  </m:oMath>
                </a14:m>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Once converge, freeze the flow generator </a:t>
                </a:r>
                <a14:m>
                  <m:oMath xmlns:m="http://schemas.openxmlformats.org/officeDocument/2006/math">
                    <m:r>
                      <a:rPr lang="zh-TW" altLang="en-US" i="1">
                        <a:latin typeface="Cambria Math" panose="02040503050406030204" pitchFamily="18" charset="0"/>
                        <a:cs typeface="Times New Roman" panose="02020603050405020304" pitchFamily="18" charset="0"/>
                      </a:rPr>
                      <m:t>𝜃</m:t>
                    </m:r>
                  </m:oMath>
                </a14:m>
                <a:r>
                  <a:rPr lang="en-US" altLang="zh-TW" dirty="0">
                    <a:latin typeface="Times New Roman" panose="02020603050405020304" pitchFamily="18" charset="0"/>
                    <a:cs typeface="Times New Roman" panose="02020603050405020304" pitchFamily="18" charset="0"/>
                  </a:rPr>
                  <a:t> and latent coordinates </a:t>
                </a:r>
                <a14:m>
                  <m:oMath xmlns:m="http://schemas.openxmlformats.org/officeDocument/2006/math">
                    <m:sSubSup>
                      <m:sSubSupPr>
                        <m:ctrlPr>
                          <a:rPr lang="en-US" altLang="zh-TW" b="0" i="1" smtClean="0">
                            <a:latin typeface="Cambria Math" panose="02040503050406030204" pitchFamily="18" charset="0"/>
                            <a:cs typeface="Times New Roman" panose="02020603050405020304" pitchFamily="18" charset="0"/>
                          </a:rPr>
                        </m:ctrlPr>
                      </m:sSubSupPr>
                      <m:e>
                        <m:r>
                          <a:rPr lang="en-US" altLang="zh-TW" i="1">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𝑧</m:t>
                            </m:r>
                          </m:e>
                          <m:sub>
                            <m:r>
                              <a:rPr lang="en-US" altLang="zh-TW" i="1">
                                <a:latin typeface="Cambria Math" panose="02040503050406030204" pitchFamily="18" charset="0"/>
                                <a:cs typeface="Times New Roman" panose="02020603050405020304" pitchFamily="18" charset="0"/>
                              </a:rPr>
                              <m:t>𝑖</m:t>
                            </m:r>
                          </m:sub>
                        </m:sSub>
                        <m:r>
                          <a:rPr lang="en-US" altLang="zh-TW" i="1">
                            <a:latin typeface="Cambria Math" panose="02040503050406030204" pitchFamily="18" charset="0"/>
                            <a:cs typeface="Times New Roman" panose="02020603050405020304" pitchFamily="18" charset="0"/>
                          </a:rPr>
                          <m:t>}</m:t>
                        </m:r>
                      </m:e>
                      <m:sub>
                        <m:r>
                          <a:rPr lang="en-US" altLang="zh-TW" b="0" i="1" smtClean="0">
                            <a:latin typeface="Cambria Math" panose="02040503050406030204" pitchFamily="18" charset="0"/>
                            <a:cs typeface="Times New Roman" panose="02020603050405020304" pitchFamily="18" charset="0"/>
                          </a:rPr>
                          <m:t>𝑖</m:t>
                        </m:r>
                        <m:r>
                          <a:rPr lang="en-US" altLang="zh-TW" b="0" i="1" smtClean="0">
                            <a:latin typeface="Cambria Math" panose="02040503050406030204" pitchFamily="18" charset="0"/>
                            <a:cs typeface="Times New Roman" panose="02020603050405020304" pitchFamily="18" charset="0"/>
                          </a:rPr>
                          <m:t>=1</m:t>
                        </m:r>
                      </m:sub>
                      <m:sup>
                        <m:r>
                          <a:rPr lang="en-US" altLang="zh-TW" b="0" i="1" smtClean="0">
                            <a:latin typeface="Cambria Math" panose="02040503050406030204" pitchFamily="18" charset="0"/>
                            <a:cs typeface="Times New Roman" panose="02020603050405020304" pitchFamily="18" charset="0"/>
                          </a:rPr>
                          <m:t>𝑀</m:t>
                        </m:r>
                      </m:sup>
                    </m:sSubSup>
                  </m:oMath>
                </a14:m>
                <a:r>
                  <a:rPr lang="en-US" altLang="zh-TW" dirty="0">
                    <a:latin typeface="Times New Roman" panose="02020603050405020304" pitchFamily="18" charset="0"/>
                    <a:cs typeface="Times New Roman" panose="02020603050405020304" pitchFamily="18" charset="0"/>
                  </a:rPr>
                  <a:t> and update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𝑉</m:t>
                    </m:r>
                  </m:oMath>
                </a14:m>
                <a:r>
                  <a:rPr lang="en-US" altLang="zh-TW" dirty="0">
                    <a:latin typeface="Times New Roman" panose="02020603050405020304" pitchFamily="18" charset="0"/>
                    <a:cs typeface="Times New Roman" panose="02020603050405020304" pitchFamily="18" charset="0"/>
                  </a:rPr>
                  <a:t> with full resolution  </a:t>
                </a:r>
                <a14:m>
                  <m:oMath xmlns:m="http://schemas.openxmlformats.org/officeDocument/2006/math">
                    <m:r>
                      <a:rPr lang="en-US" altLang="zh-TW" i="1">
                        <a:latin typeface="Cambria Math" panose="02040503050406030204" pitchFamily="18" charset="0"/>
                      </a:rPr>
                      <m:t>𝑁</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b="0" i="1" smtClean="0">
                            <a:latin typeface="Cambria Math" panose="02040503050406030204" pitchFamily="18" charset="0"/>
                          </a:rPr>
                          <m:t>𝐻</m:t>
                        </m:r>
                      </m:sub>
                    </m:sSub>
                  </m:oMath>
                </a14:m>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Using the labels of half set from refinement to partition the data into 2 sets</a:t>
                </a:r>
              </a:p>
              <a:p>
                <a:pPr lvl="1"/>
                <a:r>
                  <a:rPr lang="en-US" altLang="zh-TW" dirty="0">
                    <a:latin typeface="Times New Roman" panose="02020603050405020304" pitchFamily="18" charset="0"/>
                    <a:cs typeface="Times New Roman" panose="02020603050405020304" pitchFamily="18" charset="0"/>
                  </a:rPr>
                  <a:t>For each set initialize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𝑉</m:t>
                    </m:r>
                  </m:oMath>
                </a14:m>
                <a:r>
                  <a:rPr lang="en-US" altLang="zh-TW" dirty="0">
                    <a:latin typeface="Times New Roman" panose="02020603050405020304" pitchFamily="18" charset="0"/>
                    <a:cs typeface="Times New Roman" panose="02020603050405020304" pitchFamily="18" charset="0"/>
                  </a:rPr>
                  <a:t> to </a:t>
                </a:r>
                <a14:m>
                  <m:oMath xmlns:m="http://schemas.openxmlformats.org/officeDocument/2006/math">
                    <m:r>
                      <a:rPr lang="en-US" altLang="zh-TW" i="1" smtClean="0">
                        <a:latin typeface="Cambria Math" panose="02040503050406030204" pitchFamily="18" charset="0"/>
                        <a:cs typeface="Times New Roman" panose="02020603050405020304" pitchFamily="18" charset="0"/>
                      </a:rPr>
                      <m:t>0</m:t>
                    </m:r>
                  </m:oMath>
                </a14:m>
                <a:r>
                  <a:rPr lang="en-US" altLang="zh-TW" dirty="0">
                    <a:latin typeface="Times New Roman" panose="02020603050405020304" pitchFamily="18" charset="0"/>
                    <a:cs typeface="Times New Roman" panose="02020603050405020304" pitchFamily="18" charset="0"/>
                  </a:rPr>
                  <a:t> and optimized; the final FSC is calculated using the two half maps</a:t>
                </a:r>
              </a:p>
              <a:p>
                <a:pPr lvl="2"/>
                <a:r>
                  <a:rPr lang="en-US" altLang="zh-TW" dirty="0">
                    <a:latin typeface="Times New Roman" panose="02020603050405020304" pitchFamily="18" charset="0"/>
                    <a:cs typeface="Times New Roman" panose="02020603050405020304" pitchFamily="18" charset="0"/>
                  </a:rPr>
                  <a:t>Update using full-batch L-BFGS instead of minibatch SGD (Expensive)</a:t>
                </a: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2"/>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16</a:t>
            </a:fld>
            <a:endParaRPr lang="zh-TW" altLang="en-US" dirty="0"/>
          </a:p>
        </p:txBody>
      </p:sp>
    </p:spTree>
    <p:extLst>
      <p:ext uri="{BB962C8B-B14F-4D97-AF65-F5344CB8AC3E}">
        <p14:creationId xmlns:p14="http://schemas.microsoft.com/office/powerpoint/2010/main" val="3248889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snRNP spliceosome - </a:t>
            </a:r>
            <a:br>
              <a:rPr lang="en-US" altLang="zh-TW"/>
            </a:br>
            <a:r>
              <a:rPr lang="en-US" altLang="zh-TW"/>
              <a:t>Large non-rigid deformations of a complex</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609600" y="1219200"/>
                <a:ext cx="4838328" cy="4937760"/>
              </a:xfrm>
            </p:spPr>
            <p:txBody>
              <a:bodyPr/>
              <a:lstStyle/>
              <a:p>
                <a:r>
                  <a:rPr lang="en-US" altLang="zh-TW">
                    <a:latin typeface="Times New Roman" panose="02020603050405020304" pitchFamily="18" charset="0"/>
                    <a:cs typeface="Times New Roman" panose="02020603050405020304" pitchFamily="18" charset="0"/>
                  </a:rPr>
                  <a:t>102,500 particles from 138,899 dataset that contains the head region (box size </a:t>
                </a:r>
                <a:r>
                  <a:rPr lang="en-US" altLang="zh-TW" smtClean="0">
                    <a:latin typeface="Times New Roman" panose="02020603050405020304" pitchFamily="18" charset="0"/>
                    <a:cs typeface="Times New Roman" panose="02020603050405020304" pitchFamily="18" charset="0"/>
                  </a:rPr>
                  <a:t>is </a:t>
                </a:r>
                <a:r>
                  <a:rPr lang="en-US" altLang="zh-TW">
                    <a:latin typeface="Times New Roman" panose="02020603050405020304" pitchFamily="18" charset="0"/>
                    <a:cs typeface="Times New Roman" panose="02020603050405020304" pitchFamily="18" charset="0"/>
                  </a:rPr>
                  <a:t>380 pixels with pixel size 1.4 </a:t>
                </a:r>
                <a:r>
                  <a:rPr lang="en-US" altLang="zh-TW">
                    <a:latin typeface="Times New Roman" panose="02020603050405020304" pitchFamily="18" charset="0"/>
                    <a:cs typeface="Times New Roman" panose="02020603050405020304" pitchFamily="18" charset="0"/>
                  </a:rPr>
                  <a:t>Å)</a:t>
                </a:r>
                <a:endParaRPr lang="en-US" altLang="zh-TW">
                  <a:latin typeface="Times New Roman" panose="02020603050405020304" pitchFamily="18" charset="0"/>
                  <a:cs typeface="Times New Roman" panose="02020603050405020304" pitchFamily="18" charset="0"/>
                </a:endParaRPr>
              </a:p>
              <a:p>
                <a:pPr lvl="1"/>
                <a:r>
                  <a:rPr lang="en-US" altLang="zh-TW">
                    <a:latin typeface="Times New Roman" panose="02020603050405020304" pitchFamily="18" charset="0"/>
                    <a:cs typeface="Times New Roman" panose="02020603050405020304" pitchFamily="18" charset="0"/>
                  </a:rPr>
                  <a:t>Downsample to 180 pixels (2.95 </a:t>
                </a:r>
                <a:r>
                  <a:rPr lang="en-US" altLang="zh-TW">
                    <a:latin typeface="Times New Roman" panose="02020603050405020304" pitchFamily="18" charset="0"/>
                    <a:cs typeface="Times New Roman" panose="02020603050405020304" pitchFamily="18" charset="0"/>
                  </a:rPr>
                  <a:t>Å)</a:t>
                </a:r>
                <a:endParaRPr lang="en-US" altLang="zh-TW">
                  <a:latin typeface="Times New Roman" panose="02020603050405020304" pitchFamily="18" charset="0"/>
                  <a:cs typeface="Times New Roman" panose="02020603050405020304" pitchFamily="18" charset="0"/>
                </a:endParaRPr>
              </a:p>
              <a:p>
                <a:pPr lvl="1"/>
                <a:r>
                  <a:rPr lang="en-US" altLang="zh-TW">
                    <a:latin typeface="Times New Roman" panose="02020603050405020304" pitchFamily="18" charset="0"/>
                    <a:cs typeface="Times New Roman" panose="02020603050405020304" pitchFamily="18" charset="0"/>
                  </a:rPr>
                  <a:t>Latent dimension </a:t>
                </a:r>
                <a14:m>
                  <m:oMath xmlns:m="http://schemas.openxmlformats.org/officeDocument/2006/math">
                    <m:r>
                      <a:rPr lang="en-US" altLang="zh-TW" b="0" i="1" smtClean="0">
                        <a:latin typeface="Cambria Math" panose="02040503050406030204" pitchFamily="18" charset="0"/>
                        <a:cs typeface="Times New Roman" panose="02020603050405020304" pitchFamily="18" charset="0"/>
                      </a:rPr>
                      <m:t>𝐾</m:t>
                    </m:r>
                    <m:r>
                      <a:rPr lang="en-US" altLang="zh-TW" b="0" i="1" smtClean="0">
                        <a:latin typeface="Cambria Math" panose="02040503050406030204" pitchFamily="18" charset="0"/>
                        <a:cs typeface="Times New Roman" panose="02020603050405020304" pitchFamily="18" charset="0"/>
                      </a:rPr>
                      <m:t>=5</m:t>
                    </m:r>
                  </m:oMath>
                </a14:m>
                <a:endParaRPr lang="en-US" altLang="zh-TW">
                  <a:latin typeface="Times New Roman" panose="02020603050405020304" pitchFamily="18" charset="0"/>
                  <a:cs typeface="Times New Roman" panose="02020603050405020304" pitchFamily="18" charset="0"/>
                </a:endParaRPr>
              </a:p>
              <a:p>
                <a:pPr lvl="1"/>
                <a:r>
                  <a:rPr lang="en-US" altLang="zh-TW">
                    <a:latin typeface="Times New Roman" panose="02020603050405020304" pitchFamily="18" charset="0"/>
                    <a:cs typeface="Times New Roman" panose="02020603050405020304" pitchFamily="18" charset="0"/>
                  </a:rPr>
                  <a:t>6-Layer MLP with 64 neurons in each layer for the flow generator</a:t>
                </a:r>
              </a:p>
              <a:p>
                <a:pPr lvl="1"/>
                <a:r>
                  <a:rPr lang="en-US" altLang="zh-TW">
                    <a:latin typeface="Times New Roman" panose="02020603050405020304" pitchFamily="18" charset="0"/>
                    <a:cs typeface="Times New Roman" panose="02020603050405020304" pitchFamily="18" charset="0"/>
                  </a:rPr>
                  <a:t>A tetrahedral mesh with </a:t>
                </a:r>
                <a:r>
                  <a:rPr lang="en-US" altLang="zh-TW" smtClean="0">
                    <a:latin typeface="Times New Roman" panose="02020603050405020304" pitchFamily="18" charset="0"/>
                    <a:cs typeface="Times New Roman" panose="02020603050405020304" pitchFamily="18" charset="0"/>
                  </a:rPr>
                  <a:t>1,601 </a:t>
                </a:r>
                <a:r>
                  <a:rPr lang="en-US" altLang="zh-TW">
                    <a:latin typeface="Times New Roman" panose="02020603050405020304" pitchFamily="18" charset="0"/>
                    <a:cs typeface="Times New Roman" panose="02020603050405020304" pitchFamily="18" charset="0"/>
                  </a:rPr>
                  <a:t>vertices and </a:t>
                </a:r>
                <a:r>
                  <a:rPr lang="en-US" altLang="zh-TW" smtClean="0">
                    <a:latin typeface="Times New Roman" panose="02020603050405020304" pitchFamily="18" charset="0"/>
                    <a:cs typeface="Times New Roman" panose="02020603050405020304" pitchFamily="18" charset="0"/>
                  </a:rPr>
                  <a:t>5,859 </a:t>
                </a:r>
                <a:r>
                  <a:rPr lang="en-US" altLang="zh-TW">
                    <a:latin typeface="Times New Roman" panose="02020603050405020304" pitchFamily="18" charset="0"/>
                    <a:cs typeface="Times New Roman" panose="02020603050405020304" pitchFamily="18" charset="0"/>
                  </a:rPr>
                  <a:t>cells was created to cover the density</a:t>
                </a:r>
              </a:p>
              <a:p>
                <a:pPr lvl="1"/>
                <a:r>
                  <a:rPr lang="en-US" altLang="zh-TW">
                    <a:latin typeface="Times New Roman" panose="02020603050405020304" pitchFamily="18" charset="0"/>
                    <a:cs typeface="Times New Roman" panose="02020603050405020304" pitchFamily="18" charset="0"/>
                  </a:rPr>
                  <a:t>Refine with full box</a:t>
                </a:r>
              </a:p>
              <a:p>
                <a:pPr lvl="1"/>
                <a:endParaRPr lang="zh-TW" altLang="en-US">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4838328" cy="4937760"/>
              </a:xfrm>
              <a:blipFill>
                <a:blip r:embed="rId3"/>
                <a:stretch>
                  <a:fillRect l="-1134" t="-1111" r="-882"/>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17</a:t>
            </a:fld>
            <a:endParaRPr lang="zh-TW" altLang="en-US" dirty="0"/>
          </a:p>
        </p:txBody>
      </p:sp>
      <p:pic>
        <p:nvPicPr>
          <p:cNvPr id="5" name="圖片 4"/>
          <p:cNvPicPr>
            <a:picLocks noChangeAspect="1"/>
          </p:cNvPicPr>
          <p:nvPr/>
        </p:nvPicPr>
        <p:blipFill>
          <a:blip r:embed="rId4"/>
          <a:stretch>
            <a:fillRect/>
          </a:stretch>
        </p:blipFill>
        <p:spPr>
          <a:xfrm>
            <a:off x="5375920" y="1143000"/>
            <a:ext cx="6693421" cy="1646197"/>
          </a:xfrm>
          <a:prstGeom prst="rect">
            <a:avLst/>
          </a:prstGeom>
        </p:spPr>
      </p:pic>
      <p:pic>
        <p:nvPicPr>
          <p:cNvPr id="6" name="圖片 5"/>
          <p:cNvPicPr>
            <a:picLocks noChangeAspect="1"/>
          </p:cNvPicPr>
          <p:nvPr/>
        </p:nvPicPr>
        <p:blipFill>
          <a:blip r:embed="rId5"/>
          <a:stretch>
            <a:fillRect/>
          </a:stretch>
        </p:blipFill>
        <p:spPr>
          <a:xfrm>
            <a:off x="6522454" y="3068960"/>
            <a:ext cx="4400351" cy="3194775"/>
          </a:xfrm>
          <a:prstGeom prst="rect">
            <a:avLst/>
          </a:prstGeom>
        </p:spPr>
      </p:pic>
    </p:spTree>
    <p:extLst>
      <p:ext uri="{BB962C8B-B14F-4D97-AF65-F5344CB8AC3E}">
        <p14:creationId xmlns:p14="http://schemas.microsoft.com/office/powerpoint/2010/main" val="3904358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snRNP spliceosome - </a:t>
            </a:r>
            <a:br>
              <a:rPr lang="en-US" altLang="zh-TW"/>
            </a:br>
            <a:r>
              <a:rPr lang="en-US" altLang="zh-TW"/>
              <a:t>Large non-rigid deformations of a complex</a:t>
            </a:r>
            <a:endParaRPr lang="zh-TW" altLang="en-US"/>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18</a:t>
            </a:fld>
            <a:endParaRPr lang="zh-TW" altLang="en-US" dirty="0"/>
          </a:p>
        </p:txBody>
      </p:sp>
      <p:pic>
        <p:nvPicPr>
          <p:cNvPr id="5" name="圖片 4"/>
          <p:cNvPicPr>
            <a:picLocks noChangeAspect="1"/>
          </p:cNvPicPr>
          <p:nvPr/>
        </p:nvPicPr>
        <p:blipFill>
          <a:blip r:embed="rId3"/>
          <a:stretch>
            <a:fillRect/>
          </a:stretch>
        </p:blipFill>
        <p:spPr>
          <a:xfrm>
            <a:off x="817033" y="1456581"/>
            <a:ext cx="5010150" cy="5010150"/>
          </a:xfrm>
          <a:prstGeom prst="rect">
            <a:avLst/>
          </a:prstGeom>
        </p:spPr>
      </p:pic>
      <p:pic>
        <p:nvPicPr>
          <p:cNvPr id="6" name="圖片 5"/>
          <p:cNvPicPr>
            <a:picLocks noChangeAspect="1"/>
          </p:cNvPicPr>
          <p:nvPr/>
        </p:nvPicPr>
        <p:blipFill>
          <a:blip r:embed="rId4"/>
          <a:stretch>
            <a:fillRect/>
          </a:stretch>
        </p:blipFill>
        <p:spPr>
          <a:xfrm>
            <a:off x="5809598" y="2118489"/>
            <a:ext cx="4576410" cy="2758778"/>
          </a:xfrm>
          <a:prstGeom prst="rect">
            <a:avLst/>
          </a:prstGeom>
        </p:spPr>
      </p:pic>
    </p:spTree>
    <p:extLst>
      <p:ext uri="{BB962C8B-B14F-4D97-AF65-F5344CB8AC3E}">
        <p14:creationId xmlns:p14="http://schemas.microsoft.com/office/powerpoint/2010/main" val="3949726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Case Study</a:t>
            </a:r>
            <a:endParaRPr lang="zh-TW" altLang="en-US"/>
          </a:p>
        </p:txBody>
      </p:sp>
      <p:pic>
        <p:nvPicPr>
          <p:cNvPr id="7" name="內容版面配置區 6"/>
          <p:cNvPicPr>
            <a:picLocks noGrp="1" noChangeAspect="1"/>
          </p:cNvPicPr>
          <p:nvPr>
            <p:ph sz="quarter" idx="1"/>
          </p:nvPr>
        </p:nvPicPr>
        <p:blipFill>
          <a:blip r:embed="rId4" cstate="print">
            <a:extLst>
              <a:ext uri="{28A0092B-C50C-407E-A947-70E740481C1C}">
                <a14:useLocalDpi xmlns:a14="http://schemas.microsoft.com/office/drawing/2010/main" val="0"/>
              </a:ext>
            </a:extLst>
          </a:blip>
          <a:stretch>
            <a:fillRect/>
          </a:stretch>
        </p:blipFill>
        <p:spPr>
          <a:xfrm rot="2939986">
            <a:off x="3678454" y="3396614"/>
            <a:ext cx="1885213" cy="1647205"/>
          </a:xfrm>
        </p:spPr>
      </p:pic>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19</a:t>
            </a:fld>
            <a:endParaRPr lang="zh-TW" altLang="en-US" dirty="0"/>
          </a:p>
        </p:txBody>
      </p:sp>
      <p:pic>
        <p:nvPicPr>
          <p:cNvPr id="5" name="Picture 2" descr="https://gblobscdn.gitbook.com/assets%2F-M7DGv3GkRvGGpbVPCgg%2F-MNji6rjRi5JdEItPsFl%2F-MNjlzGIYaqunAzDjyhn%2Flocref_trisnrnp_masked.png?alt=media&amp;token=e3c5b496-72ff-44e1-a610-b7ecfa63373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1679" y="4587537"/>
            <a:ext cx="1907506" cy="2037534"/>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p:cNvPicPr>
            <a:picLocks noChangeAspect="1"/>
          </p:cNvPicPr>
          <p:nvPr/>
        </p:nvPicPr>
        <p:blipFill>
          <a:blip r:embed="rId6"/>
          <a:stretch>
            <a:fillRect/>
          </a:stretch>
        </p:blipFill>
        <p:spPr>
          <a:xfrm>
            <a:off x="3719736" y="5110714"/>
            <a:ext cx="2675409" cy="1610762"/>
          </a:xfrm>
          <a:prstGeom prst="rect">
            <a:avLst/>
          </a:prstGeom>
        </p:spPr>
      </p:pic>
      <p:pic>
        <p:nvPicPr>
          <p:cNvPr id="9" name="圖片 8"/>
          <p:cNvPicPr>
            <a:picLocks noChangeAspect="1"/>
          </p:cNvPicPr>
          <p:nvPr/>
        </p:nvPicPr>
        <p:blipFill>
          <a:blip r:embed="rId7"/>
          <a:stretch>
            <a:fillRect/>
          </a:stretch>
        </p:blipFill>
        <p:spPr>
          <a:xfrm>
            <a:off x="942989" y="1335282"/>
            <a:ext cx="2813424" cy="1733677"/>
          </a:xfrm>
          <a:prstGeom prst="rect">
            <a:avLst/>
          </a:prstGeom>
        </p:spPr>
      </p:pic>
      <p:sp>
        <p:nvSpPr>
          <p:cNvPr id="10" name="向下箭號 9"/>
          <p:cNvSpPr/>
          <p:nvPr/>
        </p:nvSpPr>
        <p:spPr>
          <a:xfrm rot="19613374">
            <a:off x="3013518" y="3259524"/>
            <a:ext cx="432048" cy="822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下箭號 10"/>
          <p:cNvSpPr/>
          <p:nvPr/>
        </p:nvSpPr>
        <p:spPr>
          <a:xfrm rot="15008786">
            <a:off x="4251919" y="850654"/>
            <a:ext cx="432048" cy="822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p:cNvPicPr>
            <a:picLocks noChangeAspect="1"/>
          </p:cNvPicPr>
          <p:nvPr/>
        </p:nvPicPr>
        <p:blipFill>
          <a:blip r:embed="rId8"/>
          <a:stretch>
            <a:fillRect/>
          </a:stretch>
        </p:blipFill>
        <p:spPr>
          <a:xfrm>
            <a:off x="5440080" y="125670"/>
            <a:ext cx="2631116" cy="1593287"/>
          </a:xfrm>
          <a:prstGeom prst="rect">
            <a:avLst/>
          </a:prstGeom>
        </p:spPr>
      </p:pic>
      <p:pic>
        <p:nvPicPr>
          <p:cNvPr id="14" name="圖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38434" y="1671004"/>
            <a:ext cx="1921396" cy="1921396"/>
          </a:xfrm>
          <a:prstGeom prst="rect">
            <a:avLst/>
          </a:prstGeom>
        </p:spPr>
      </p:pic>
      <p:sp>
        <p:nvSpPr>
          <p:cNvPr id="15" name="向下箭號 14"/>
          <p:cNvSpPr/>
          <p:nvPr/>
        </p:nvSpPr>
        <p:spPr>
          <a:xfrm rot="16530167">
            <a:off x="5879976" y="1647220"/>
            <a:ext cx="432048" cy="11334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9048328" y="2327280"/>
            <a:ext cx="2639616" cy="830997"/>
          </a:xfrm>
          <a:prstGeom prst="rect">
            <a:avLst/>
          </a:prstGeom>
        </p:spPr>
        <p:txBody>
          <a:bodyPr wrap="square">
            <a:spAutoFit/>
          </a:bodyPr>
          <a:lstStyle/>
          <a:p>
            <a:r>
              <a:rPr lang="zh-TW" altLang="en-US" sz="1200">
                <a:latin typeface="Times New Roman" panose="02020603050405020304" pitchFamily="18" charset="0"/>
                <a:cs typeface="Times New Roman" panose="02020603050405020304" pitchFamily="18" charset="0"/>
                <a:hlinkClick r:id="rId10"/>
              </a:rPr>
              <a:t>https://guide.cryosparc.com/processing-data/tutorials-and-case-studies/tutorial-3d-variability-analysis-part-one</a:t>
            </a:r>
            <a:endParaRPr lang="en-US" altLang="zh-TW" sz="1200">
              <a:latin typeface="Times New Roman" panose="02020603050405020304" pitchFamily="18" charset="0"/>
              <a:cs typeface="Times New Roman" panose="02020603050405020304" pitchFamily="18" charset="0"/>
            </a:endParaRPr>
          </a:p>
          <a:p>
            <a:endParaRPr lang="zh-TW" altLang="en-US" sz="1200">
              <a:latin typeface="Times New Roman" panose="02020603050405020304" pitchFamily="18" charset="0"/>
              <a:cs typeface="Times New Roman" panose="02020603050405020304" pitchFamily="18" charset="0"/>
            </a:endParaRPr>
          </a:p>
        </p:txBody>
      </p:sp>
      <p:sp>
        <p:nvSpPr>
          <p:cNvPr id="17" name="矩形 16"/>
          <p:cNvSpPr/>
          <p:nvPr/>
        </p:nvSpPr>
        <p:spPr>
          <a:xfrm>
            <a:off x="354935" y="3523241"/>
            <a:ext cx="1978491" cy="1015663"/>
          </a:xfrm>
          <a:prstGeom prst="rect">
            <a:avLst/>
          </a:prstGeom>
        </p:spPr>
        <p:txBody>
          <a:bodyPr wrap="square">
            <a:spAutoFit/>
          </a:bodyPr>
          <a:lstStyle/>
          <a:p>
            <a:r>
              <a:rPr lang="zh-TW" altLang="en-US" sz="1200">
                <a:latin typeface="Times New Roman" panose="02020603050405020304" pitchFamily="18" charset="0"/>
                <a:cs typeface="Times New Roman" panose="02020603050405020304" pitchFamily="18" charset="0"/>
                <a:hlinkClick r:id="rId11"/>
              </a:rPr>
              <a:t>https://guide.cryosparc.com/processing-data/tutorials-and-case-studies/case-study-yeast-u4-u6.u5-tri-snrnp</a:t>
            </a:r>
            <a:endParaRPr lang="en-US" altLang="zh-TW" sz="1200">
              <a:latin typeface="Times New Roman" panose="02020603050405020304" pitchFamily="18" charset="0"/>
              <a:cs typeface="Times New Roman" panose="02020603050405020304" pitchFamily="18" charset="0"/>
            </a:endParaRPr>
          </a:p>
          <a:p>
            <a:endParaRPr lang="en-US" altLang="zh-TW" sz="1200">
              <a:latin typeface="Times New Roman" panose="02020603050405020304" pitchFamily="18" charset="0"/>
              <a:cs typeface="Times New Roman" panose="02020603050405020304" pitchFamily="18" charset="0"/>
            </a:endParaRPr>
          </a:p>
        </p:txBody>
      </p:sp>
      <p:sp>
        <p:nvSpPr>
          <p:cNvPr id="18" name="向下箭號 17"/>
          <p:cNvSpPr/>
          <p:nvPr/>
        </p:nvSpPr>
        <p:spPr>
          <a:xfrm rot="17272040">
            <a:off x="6055065" y="2292927"/>
            <a:ext cx="432048" cy="1995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Screen Recording - Made with RecordCast (6)_Tr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7729890" y="3887891"/>
            <a:ext cx="4135360" cy="2584600"/>
          </a:xfrm>
          <a:prstGeom prst="rect">
            <a:avLst/>
          </a:prstGeom>
        </p:spPr>
      </p:pic>
    </p:spTree>
    <p:extLst>
      <p:ext uri="{BB962C8B-B14F-4D97-AF65-F5344CB8AC3E}">
        <p14:creationId xmlns:p14="http://schemas.microsoft.com/office/powerpoint/2010/main" val="194052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19"/>
                </p:tgtEl>
              </p:cMediaNode>
            </p:video>
          </p:childTnLst>
        </p:cTn>
      </p:par>
    </p:tnLst>
    <p:bldLst>
      <p:bldP spid="10" grpId="0" animBg="1"/>
      <p:bldP spid="11" grpId="0" animBg="1"/>
      <p:bldP spid="15" grpId="0" animBg="1"/>
      <p:bldP spid="16" grpId="0"/>
      <p:bldP spid="17" grpId="0"/>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Existing approaches</a:t>
            </a:r>
            <a:endParaRPr lang="zh-TW" altLang="en-US"/>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a:xfrm>
                <a:off x="609600" y="1219200"/>
                <a:ext cx="11175032" cy="4937760"/>
              </a:xfrm>
            </p:spPr>
            <p:txBody>
              <a:bodyPr/>
              <a:lstStyle/>
              <a:p>
                <a:r>
                  <a:rPr lang="en-US" altLang="zh-TW" dirty="0">
                    <a:latin typeface="Times New Roman" panose="02020603050405020304" pitchFamily="18" charset="0"/>
                    <a:cs typeface="Times New Roman" panose="02020603050405020304" pitchFamily="18" charset="0"/>
                  </a:rPr>
                  <a:t>3D classification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𝐾</m:t>
                    </m:r>
                  </m:oMath>
                </a14:m>
                <a:r>
                  <a:rPr lang="en-US" altLang="zh-TW" dirty="0">
                    <a:latin typeface="Times New Roman" panose="02020603050405020304" pitchFamily="18" charset="0"/>
                    <a:cs typeface="Times New Roman" panose="02020603050405020304" pitchFamily="18" charset="0"/>
                  </a:rPr>
                  <a:t> should be small)</a:t>
                </a:r>
              </a:p>
              <a:p>
                <a:r>
                  <a:rPr lang="en-US" altLang="zh-TW" dirty="0">
                    <a:latin typeface="Times New Roman" panose="02020603050405020304" pitchFamily="18" charset="0"/>
                    <a:cs typeface="Times New Roman" panose="02020603050405020304" pitchFamily="18" charset="0"/>
                  </a:rPr>
                  <a:t>Focus classification, multi-body refinement (Sufficient density)</a:t>
                </a:r>
              </a:p>
              <a:p>
                <a:r>
                  <a:rPr lang="en-US" altLang="zh-TW" dirty="0">
                    <a:latin typeface="Times New Roman" panose="02020603050405020304" pitchFamily="18" charset="0"/>
                    <a:cs typeface="Times New Roman" panose="02020603050405020304" pitchFamily="18" charset="0"/>
                  </a:rPr>
                  <a:t>Eigen analysis</a:t>
                </a:r>
              </a:p>
              <a:p>
                <a:pPr lvl="1"/>
                <a:r>
                  <a:rPr lang="en-US" altLang="zh-TW" sz="2400" dirty="0" err="1">
                    <a:latin typeface="Times New Roman" panose="02020603050405020304" pitchFamily="18" charset="0"/>
                    <a:cs typeface="Times New Roman" panose="02020603050405020304" pitchFamily="18" charset="0"/>
                  </a:rPr>
                  <a:t>Penczek</a:t>
                </a:r>
                <a:r>
                  <a:rPr lang="en-US" altLang="zh-TW" sz="2400" dirty="0">
                    <a:latin typeface="Times New Roman" panose="02020603050405020304" pitchFamily="18" charset="0"/>
                    <a:cs typeface="Times New Roman" panose="02020603050405020304" pitchFamily="18" charset="0"/>
                  </a:rPr>
                  <a:t> (2011, </a:t>
                </a:r>
                <a:r>
                  <a:rPr lang="en-US" altLang="zh-TW" dirty="0">
                    <a:latin typeface="Times New Roman" panose="02020603050405020304" pitchFamily="18" charset="0"/>
                    <a:cs typeface="Times New Roman" panose="02020603050405020304" pitchFamily="18" charset="0"/>
                  </a:rPr>
                  <a:t>HGSR + Projection) [1]</a:t>
                </a:r>
              </a:p>
              <a:p>
                <a:pPr lvl="1"/>
                <a:r>
                  <a:rPr lang="en-US" altLang="zh-TW" dirty="0" err="1">
                    <a:latin typeface="Times New Roman" panose="02020603050405020304" pitchFamily="18" charset="0"/>
                    <a:cs typeface="Times New Roman" panose="02020603050405020304" pitchFamily="18" charset="0"/>
                  </a:rPr>
                  <a:t>Tagare</a:t>
                </a:r>
                <a:r>
                  <a:rPr lang="en-US" altLang="zh-TW" dirty="0">
                    <a:latin typeface="Times New Roman" panose="02020603050405020304" pitchFamily="18" charset="0"/>
                    <a:cs typeface="Times New Roman" panose="02020603050405020304" pitchFamily="18" charset="0"/>
                  </a:rPr>
                  <a:t> (2015), Roberto </a:t>
                </a:r>
                <a:r>
                  <a:rPr lang="en-US" altLang="zh-TW" dirty="0" err="1">
                    <a:latin typeface="Times New Roman" panose="02020603050405020304" pitchFamily="18" charset="0"/>
                    <a:cs typeface="Times New Roman" panose="02020603050405020304" pitchFamily="18" charset="0"/>
                  </a:rPr>
                  <a:t>Melero</a:t>
                </a:r>
                <a:r>
                  <a:rPr lang="en-US" altLang="zh-TW" dirty="0">
                    <a:latin typeface="Times New Roman" panose="02020603050405020304" pitchFamily="18" charset="0"/>
                    <a:cs typeface="Times New Roman" panose="02020603050405020304" pitchFamily="18" charset="0"/>
                  </a:rPr>
                  <a:t> (2020), Dimitry </a:t>
                </a:r>
                <a:r>
                  <a:rPr lang="en-US" altLang="zh-TW" dirty="0" err="1">
                    <a:latin typeface="Times New Roman" panose="02020603050405020304" pitchFamily="18" charset="0"/>
                    <a:cs typeface="Times New Roman" panose="02020603050405020304" pitchFamily="18" charset="0"/>
                  </a:rPr>
                  <a:t>Tegunov</a:t>
                </a:r>
                <a:r>
                  <a:rPr lang="en-US" altLang="zh-TW" dirty="0">
                    <a:latin typeface="Times New Roman" panose="02020603050405020304" pitchFamily="18" charset="0"/>
                    <a:cs typeface="Times New Roman" panose="02020603050405020304" pitchFamily="18" charset="0"/>
                  </a:rPr>
                  <a:t> (Warp, PCA3D), 3DVA [2]</a:t>
                </a:r>
              </a:p>
              <a:p>
                <a:r>
                  <a:rPr lang="en-US" altLang="zh-TW" dirty="0">
                    <a:latin typeface="Times New Roman" panose="02020603050405020304" pitchFamily="18" charset="0"/>
                    <a:cs typeface="Times New Roman" panose="02020603050405020304" pitchFamily="18" charset="0"/>
                  </a:rPr>
                  <a:t>Manifold-EM [3]</a:t>
                </a:r>
              </a:p>
              <a:p>
                <a:r>
                  <a:rPr lang="en-US" altLang="zh-TW" dirty="0">
                    <a:latin typeface="Times New Roman" panose="02020603050405020304" pitchFamily="18" charset="0"/>
                    <a:cs typeface="Times New Roman" panose="02020603050405020304" pitchFamily="18" charset="0"/>
                  </a:rPr>
                  <a:t>Density-based</a:t>
                </a:r>
              </a:p>
              <a:p>
                <a:pPr lvl="1"/>
                <a:r>
                  <a:rPr lang="en-US" altLang="zh-TW" dirty="0" err="1">
                    <a:latin typeface="Times New Roman" panose="02020603050405020304" pitchFamily="18" charset="0"/>
                    <a:cs typeface="Times New Roman" panose="02020603050405020304" pitchFamily="18" charset="0"/>
                  </a:rPr>
                  <a:t>CryoDRGN</a:t>
                </a:r>
                <a:r>
                  <a:rPr lang="en-US" altLang="zh-TW" dirty="0">
                    <a:latin typeface="Times New Roman" panose="02020603050405020304" pitchFamily="18" charset="0"/>
                    <a:cs typeface="Times New Roman" panose="02020603050405020304" pitchFamily="18" charset="0"/>
                  </a:rPr>
                  <a:t> [4]</a:t>
                </a:r>
              </a:p>
              <a:p>
                <a:pPr lvl="1"/>
                <a:r>
                  <a:rPr lang="en-US" altLang="zh-TW" dirty="0">
                    <a:latin typeface="Times New Roman" panose="02020603050405020304" pitchFamily="18" charset="0"/>
                    <a:cs typeface="Times New Roman" panose="02020603050405020304" pitchFamily="18" charset="0"/>
                  </a:rPr>
                  <a:t>AlphaCryo4D [5]</a:t>
                </a:r>
              </a:p>
              <a:p>
                <a:r>
                  <a:rPr lang="en-US" altLang="zh-TW" dirty="0">
                    <a:latin typeface="Times New Roman" panose="02020603050405020304" pitchFamily="18" charset="0"/>
                    <a:cs typeface="Times New Roman" panose="02020603050405020304" pitchFamily="18" charset="0"/>
                  </a:rPr>
                  <a:t>Motion-based</a:t>
                </a:r>
              </a:p>
              <a:p>
                <a:pPr lvl="1"/>
                <a:r>
                  <a:rPr lang="en-US" altLang="zh-TW" dirty="0">
                    <a:latin typeface="Times New Roman" panose="02020603050405020304" pitchFamily="18" charset="0"/>
                    <a:cs typeface="Times New Roman" panose="02020603050405020304" pitchFamily="18" charset="0"/>
                  </a:rPr>
                  <a:t>GMM [6]</a:t>
                </a:r>
                <a:endParaRPr lang="zh-TW" altLang="en-US"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3DFlex [7]</a:t>
                </a: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11175032" cy="4937760"/>
              </a:xfrm>
              <a:blipFill>
                <a:blip r:embed="rId3"/>
                <a:stretch>
                  <a:fillRect l="-491" t="-1111" b="-9259"/>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a:t>
            </a:fld>
            <a:endParaRPr lang="zh-TW" altLang="en-US" dirty="0"/>
          </a:p>
        </p:txBody>
      </p:sp>
      <p:pic>
        <p:nvPicPr>
          <p:cNvPr id="6" name="圖片 5">
            <a:extLst>
              <a:ext uri="{FF2B5EF4-FFF2-40B4-BE49-F238E27FC236}">
                <a16:creationId xmlns:a16="http://schemas.microsoft.com/office/drawing/2014/main" id="{EBCC92A2-20A6-4E16-9738-FB1BB3DA8830}"/>
              </a:ext>
            </a:extLst>
          </p:cNvPr>
          <p:cNvPicPr>
            <a:picLocks noChangeAspect="1"/>
          </p:cNvPicPr>
          <p:nvPr/>
        </p:nvPicPr>
        <p:blipFill>
          <a:blip r:embed="rId4"/>
          <a:stretch>
            <a:fillRect/>
          </a:stretch>
        </p:blipFill>
        <p:spPr>
          <a:xfrm>
            <a:off x="6203198" y="3637875"/>
            <a:ext cx="1513508" cy="1437613"/>
          </a:xfrm>
          <a:prstGeom prst="rect">
            <a:avLst/>
          </a:prstGeom>
        </p:spPr>
      </p:pic>
      <p:pic>
        <p:nvPicPr>
          <p:cNvPr id="7" name="圖片 6">
            <a:extLst>
              <a:ext uri="{FF2B5EF4-FFF2-40B4-BE49-F238E27FC236}">
                <a16:creationId xmlns:a16="http://schemas.microsoft.com/office/drawing/2014/main" id="{121923DE-1150-4C62-BAD3-6142CFA8BAEF}"/>
              </a:ext>
            </a:extLst>
          </p:cNvPr>
          <p:cNvPicPr>
            <a:picLocks noChangeAspect="1"/>
          </p:cNvPicPr>
          <p:nvPr/>
        </p:nvPicPr>
        <p:blipFill>
          <a:blip r:embed="rId5"/>
          <a:stretch>
            <a:fillRect/>
          </a:stretch>
        </p:blipFill>
        <p:spPr>
          <a:xfrm>
            <a:off x="8062927" y="3637875"/>
            <a:ext cx="1375872" cy="1341384"/>
          </a:xfrm>
          <a:prstGeom prst="rect">
            <a:avLst/>
          </a:prstGeom>
        </p:spPr>
      </p:pic>
      <p:pic>
        <p:nvPicPr>
          <p:cNvPr id="8" name="Picture 2" descr="https://gblobscdn.gitbook.com/assets%2F-M7DGv3GkRvGGpbVPCgg%2F-MNji6rjRi5JdEItPsFl%2F-MNjlzGIYaqunAzDjyhn%2Flocref_trisnrnp_masked.png?alt=media&amp;token=e3c5b496-72ff-44e1-a610-b7ecfa633738">
            <a:extLst>
              <a:ext uri="{FF2B5EF4-FFF2-40B4-BE49-F238E27FC236}">
                <a16:creationId xmlns:a16="http://schemas.microsoft.com/office/drawing/2014/main" id="{C2DAF7BD-6C65-4F8A-A2A4-8512ECB77B7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4392" y="1002689"/>
            <a:ext cx="1595286" cy="1704031"/>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1FE26D57-0DE8-45B3-8571-9185525552DB}"/>
              </a:ext>
            </a:extLst>
          </p:cNvPr>
          <p:cNvPicPr>
            <a:picLocks noChangeAspect="1"/>
          </p:cNvPicPr>
          <p:nvPr/>
        </p:nvPicPr>
        <p:blipFill rotWithShape="1">
          <a:blip r:embed="rId7"/>
          <a:srcRect t="48857" r="21919"/>
          <a:stretch/>
        </p:blipFill>
        <p:spPr>
          <a:xfrm>
            <a:off x="5375920" y="5138167"/>
            <a:ext cx="5190289" cy="1699817"/>
          </a:xfrm>
          <a:prstGeom prst="rect">
            <a:avLst/>
          </a:prstGeom>
        </p:spPr>
      </p:pic>
    </p:spTree>
    <p:extLst>
      <p:ext uri="{BB962C8B-B14F-4D97-AF65-F5344CB8AC3E}">
        <p14:creationId xmlns:p14="http://schemas.microsoft.com/office/powerpoint/2010/main" val="417599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TRPV1</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609600" y="1219200"/>
                <a:ext cx="4910336" cy="4937760"/>
              </a:xfrm>
            </p:spPr>
            <p:txBody>
              <a:bodyPr/>
              <a:lstStyle/>
              <a:p>
                <a:r>
                  <a:rPr lang="en-US" altLang="zh-TW">
                    <a:latin typeface="Times New Roman" panose="02020603050405020304" pitchFamily="18" charset="0"/>
                    <a:cs typeface="Times New Roman" panose="02020603050405020304" pitchFamily="18" charset="0"/>
                  </a:rPr>
                  <a:t>380 kDa, more than 200,000 particles with box size 224 pixels and 1.21 </a:t>
                </a:r>
                <a:r>
                  <a:rPr lang="en-US" altLang="zh-TW" smtClean="0">
                    <a:latin typeface="Times New Roman" panose="02020603050405020304" pitchFamily="18" charset="0"/>
                    <a:cs typeface="Times New Roman" panose="02020603050405020304" pitchFamily="18" charset="0"/>
                  </a:rPr>
                  <a:t>Å</a:t>
                </a:r>
                <a:endParaRPr lang="en-US" altLang="zh-TW">
                  <a:latin typeface="Times New Roman" panose="02020603050405020304" pitchFamily="18" charset="0"/>
                  <a:cs typeface="Times New Roman" panose="02020603050405020304" pitchFamily="18" charset="0"/>
                </a:endParaRPr>
              </a:p>
              <a:p>
                <a:pPr lvl="1"/>
                <a:r>
                  <a:rPr lang="en-US" altLang="zh-TW">
                    <a:latin typeface="Times New Roman" panose="02020603050405020304" pitchFamily="18" charset="0"/>
                    <a:cs typeface="Times New Roman" panose="02020603050405020304" pitchFamily="18" charset="0"/>
                  </a:rPr>
                  <a:t>Downsample to 128 pixels (2.15 </a:t>
                </a:r>
                <a:r>
                  <a:rPr lang="en-US" altLang="zh-TW">
                    <a:latin typeface="Times New Roman" panose="02020603050405020304" pitchFamily="18" charset="0"/>
                    <a:cs typeface="Times New Roman" panose="02020603050405020304" pitchFamily="18" charset="0"/>
                  </a:rPr>
                  <a:t>Å)</a:t>
                </a:r>
                <a:endParaRPr lang="en-US" altLang="zh-TW">
                  <a:latin typeface="Times New Roman" panose="02020603050405020304" pitchFamily="18" charset="0"/>
                  <a:cs typeface="Times New Roman" panose="02020603050405020304" pitchFamily="18" charset="0"/>
                </a:endParaRPr>
              </a:p>
              <a:p>
                <a:pPr lvl="1"/>
                <a:r>
                  <a:rPr lang="en-US" altLang="zh-TW">
                    <a:latin typeface="Times New Roman" panose="02020603050405020304" pitchFamily="18" charset="0"/>
                    <a:cs typeface="Times New Roman" panose="02020603050405020304" pitchFamily="18" charset="0"/>
                  </a:rPr>
                  <a:t>Initialize latent space with 3DVA (</a:t>
                </a:r>
                <a14:m>
                  <m:oMath xmlns:m="http://schemas.openxmlformats.org/officeDocument/2006/math">
                    <m:r>
                      <a:rPr lang="en-US" altLang="zh-TW" b="0" i="1" smtClean="0">
                        <a:latin typeface="Cambria Math" panose="02040503050406030204" pitchFamily="18" charset="0"/>
                        <a:cs typeface="Times New Roman" panose="02020603050405020304" pitchFamily="18" charset="0"/>
                      </a:rPr>
                      <m:t>𝐾</m:t>
                    </m:r>
                    <m:r>
                      <a:rPr lang="en-US" altLang="zh-TW" b="0" i="1" smtClean="0">
                        <a:latin typeface="Cambria Math" panose="02040503050406030204" pitchFamily="18" charset="0"/>
                        <a:cs typeface="Times New Roman" panose="02020603050405020304" pitchFamily="18" charset="0"/>
                      </a:rPr>
                      <m:t>=2</m:t>
                    </m:r>
                  </m:oMath>
                </a14:m>
                <a:r>
                  <a:rPr lang="en-US" altLang="zh-TW">
                    <a:latin typeface="Times New Roman" panose="02020603050405020304" pitchFamily="18" charset="0"/>
                    <a:cs typeface="Times New Roman" panose="02020603050405020304" pitchFamily="18" charset="0"/>
                  </a:rPr>
                  <a:t>)</a:t>
                </a:r>
              </a:p>
              <a:p>
                <a:pPr lvl="1"/>
                <a:r>
                  <a:rPr lang="en-US" altLang="zh-TW">
                    <a:latin typeface="Times New Roman" panose="02020603050405020304" pitchFamily="18" charset="0"/>
                    <a:cs typeface="Times New Roman" panose="02020603050405020304" pitchFamily="18" charset="0"/>
                  </a:rPr>
                  <a:t>3-Layer MLP with 32 neurons in each layer for the flow generator</a:t>
                </a:r>
              </a:p>
              <a:p>
                <a:pPr lvl="1"/>
                <a:r>
                  <a:rPr lang="en-US" altLang="zh-TW">
                    <a:latin typeface="Times New Roman" panose="02020603050405020304" pitchFamily="18" charset="0"/>
                    <a:cs typeface="Times New Roman" panose="02020603050405020304" pitchFamily="18" charset="0"/>
                  </a:rPr>
                  <a:t>Mask is used to mask out the nanodisc region to have zero deformation</a:t>
                </a:r>
              </a:p>
              <a:p>
                <a:pPr lvl="1"/>
                <a:r>
                  <a:rPr lang="en-US" altLang="zh-TW">
                    <a:latin typeface="Times New Roman" panose="02020603050405020304" pitchFamily="18" charset="0"/>
                    <a:cs typeface="Times New Roman" panose="02020603050405020304" pitchFamily="18" charset="0"/>
                  </a:rPr>
                  <a:t>Refine with full box</a:t>
                </a:r>
              </a:p>
              <a:p>
                <a:pPr lvl="1"/>
                <a:endParaRPr lang="en-US" altLang="zh-TW">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4910336" cy="4937760"/>
              </a:xfrm>
              <a:blipFill>
                <a:blip r:embed="rId2"/>
                <a:stretch>
                  <a:fillRect l="-1117" t="-1111" r="-2978"/>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20</a:t>
            </a:fld>
            <a:endParaRPr lang="zh-TW" altLang="en-US" dirty="0"/>
          </a:p>
        </p:txBody>
      </p:sp>
      <p:pic>
        <p:nvPicPr>
          <p:cNvPr id="5" name="圖片 4"/>
          <p:cNvPicPr>
            <a:picLocks noChangeAspect="1"/>
          </p:cNvPicPr>
          <p:nvPr/>
        </p:nvPicPr>
        <p:blipFill>
          <a:blip r:embed="rId3"/>
          <a:stretch>
            <a:fillRect/>
          </a:stretch>
        </p:blipFill>
        <p:spPr>
          <a:xfrm>
            <a:off x="5231904" y="152400"/>
            <a:ext cx="6496050" cy="6457950"/>
          </a:xfrm>
          <a:prstGeom prst="rect">
            <a:avLst/>
          </a:prstGeom>
        </p:spPr>
      </p:pic>
    </p:spTree>
    <p:extLst>
      <p:ext uri="{BB962C8B-B14F-4D97-AF65-F5344CB8AC3E}">
        <p14:creationId xmlns:p14="http://schemas.microsoft.com/office/powerpoint/2010/main" val="3018909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TRPV1</a:t>
            </a:r>
            <a:endParaRPr lang="zh-TW" altLang="en-US"/>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21</a:t>
            </a:fld>
            <a:endParaRPr lang="zh-TW" altLang="en-US" dirty="0"/>
          </a:p>
        </p:txBody>
      </p:sp>
      <p:pic>
        <p:nvPicPr>
          <p:cNvPr id="5" name="圖片 4"/>
          <p:cNvPicPr>
            <a:picLocks noChangeAspect="1"/>
          </p:cNvPicPr>
          <p:nvPr/>
        </p:nvPicPr>
        <p:blipFill>
          <a:blip r:embed="rId2"/>
          <a:stretch>
            <a:fillRect/>
          </a:stretch>
        </p:blipFill>
        <p:spPr>
          <a:xfrm>
            <a:off x="274059" y="1019809"/>
            <a:ext cx="5032029" cy="4980979"/>
          </a:xfrm>
          <a:prstGeom prst="rect">
            <a:avLst/>
          </a:prstGeom>
        </p:spPr>
      </p:pic>
      <p:pic>
        <p:nvPicPr>
          <p:cNvPr id="6" name="圖片 5"/>
          <p:cNvPicPr>
            <a:picLocks noChangeAspect="1"/>
          </p:cNvPicPr>
          <p:nvPr/>
        </p:nvPicPr>
        <p:blipFill>
          <a:blip r:embed="rId3"/>
          <a:stretch>
            <a:fillRect/>
          </a:stretch>
        </p:blipFill>
        <p:spPr>
          <a:xfrm>
            <a:off x="5306088" y="1044713"/>
            <a:ext cx="6637072" cy="2032905"/>
          </a:xfrm>
          <a:prstGeom prst="rect">
            <a:avLst/>
          </a:prstGeom>
        </p:spPr>
      </p:pic>
      <p:sp>
        <p:nvSpPr>
          <p:cNvPr id="7" name="矩形 6"/>
          <p:cNvSpPr/>
          <p:nvPr/>
        </p:nvSpPr>
        <p:spPr>
          <a:xfrm>
            <a:off x="7096000" y="4437112"/>
            <a:ext cx="1955985" cy="461665"/>
          </a:xfrm>
          <a:prstGeom prst="rect">
            <a:avLst/>
          </a:prstGeom>
        </p:spPr>
        <p:txBody>
          <a:bodyPr wrap="none">
            <a:spAutoFit/>
          </a:bodyPr>
          <a:lstStyle/>
          <a:p>
            <a:r>
              <a:rPr lang="zh-TW" altLang="en-US" sz="1200">
                <a:latin typeface="Times New Roman" panose="02020603050405020304" pitchFamily="18" charset="0"/>
                <a:cs typeface="Times New Roman" panose="02020603050405020304" pitchFamily="18" charset="0"/>
                <a:hlinkClick r:id="rId4"/>
              </a:rPr>
              <a:t>https://cryosparc.com/3dflex</a:t>
            </a:r>
            <a:endParaRPr lang="en-US" altLang="zh-TW" sz="1200">
              <a:latin typeface="Times New Roman" panose="02020603050405020304" pitchFamily="18" charset="0"/>
              <a:cs typeface="Times New Roman" panose="02020603050405020304" pitchFamily="18" charset="0"/>
            </a:endParaRPr>
          </a:p>
          <a:p>
            <a:endParaRPr lang="zh-TW" altLang="en-US" sz="1200">
              <a:latin typeface="Times New Roman" panose="02020603050405020304" pitchFamily="18" charset="0"/>
              <a:cs typeface="Times New Roman" panose="02020603050405020304" pitchFamily="18" charset="0"/>
            </a:endParaRPr>
          </a:p>
        </p:txBody>
      </p:sp>
      <p:cxnSp>
        <p:nvCxnSpPr>
          <p:cNvPr id="9" name="直線單箭頭接點 8"/>
          <p:cNvCxnSpPr/>
          <p:nvPr/>
        </p:nvCxnSpPr>
        <p:spPr>
          <a:xfrm flipH="1" flipV="1">
            <a:off x="10848528" y="1044713"/>
            <a:ext cx="144016" cy="512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0072218" y="660656"/>
            <a:ext cx="930063" cy="369332"/>
          </a:xfrm>
          <a:prstGeom prst="rect">
            <a:avLst/>
          </a:prstGeom>
        </p:spPr>
        <p:txBody>
          <a:bodyPr wrap="none">
            <a:spAutoFit/>
          </a:bodyPr>
          <a:lstStyle/>
          <a:p>
            <a:r>
              <a:rPr lang="en-US" altLang="zh-TW">
                <a:latin typeface="Times New Roman" panose="02020603050405020304" pitchFamily="18" charset="0"/>
                <a:cs typeface="Times New Roman" panose="02020603050405020304" pitchFamily="18" charset="0"/>
              </a:rPr>
              <a:t>&lt;50kDa</a:t>
            </a:r>
            <a:endParaRPr lang="zh-TW" altLang="en-US"/>
          </a:p>
        </p:txBody>
      </p:sp>
    </p:spTree>
    <p:extLst>
      <p:ext uri="{BB962C8B-B14F-4D97-AF65-F5344CB8AC3E}">
        <p14:creationId xmlns:p14="http://schemas.microsoft.com/office/powerpoint/2010/main" val="266597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Conclusion</a:t>
            </a:r>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r>
                  <a:rPr lang="en-US">
                    <a:latin typeface="Times New Roman" panose="02020603050405020304" pitchFamily="18" charset="0"/>
                    <a:cs typeface="Times New Roman" panose="02020603050405020304" pitchFamily="18" charset="0"/>
                  </a:rPr>
                  <a:t>It is easier to represent motion or probe specific region using </a:t>
                </a:r>
                <a:r>
                  <a:rPr lang="en-US" smtClean="0">
                    <a:latin typeface="Times New Roman" panose="02020603050405020304" pitchFamily="18" charset="0"/>
                    <a:cs typeface="Times New Roman" panose="02020603050405020304" pitchFamily="18" charset="0"/>
                  </a:rPr>
                  <a:t>e2GMM</a:t>
                </a:r>
                <a:endParaRPr lang="en-US">
                  <a:latin typeface="Times New Roman" panose="02020603050405020304" pitchFamily="18" charset="0"/>
                  <a:cs typeface="Times New Roman" panose="02020603050405020304" pitchFamily="18" charset="0"/>
                </a:endParaRPr>
              </a:p>
              <a:p>
                <a:pPr lvl="1"/>
                <a:r>
                  <a:rPr lang="en-US">
                    <a:latin typeface="Times New Roman" panose="02020603050405020304" pitchFamily="18" charset="0"/>
                    <a:cs typeface="Times New Roman" panose="02020603050405020304" pitchFamily="18" charset="0"/>
                  </a:rPr>
                  <a:t>The memory consumption is large since all Gaussian points have to be represented as images</a:t>
                </a:r>
              </a:p>
              <a:p>
                <a:r>
                  <a:rPr lang="en-US">
                    <a:latin typeface="Times New Roman" panose="02020603050405020304" pitchFamily="18" charset="0"/>
                    <a:cs typeface="Times New Roman" panose="02020603050405020304" pitchFamily="18" charset="0"/>
                  </a:rPr>
                  <a:t>The motion learned across a protein’s conformation landscape can be used to improve the final map in </a:t>
                </a:r>
                <a:r>
                  <a:rPr lang="en-US" altLang="zh-TW">
                    <a:latin typeface="Times New Roman" panose="02020603050405020304" pitchFamily="18" charset="0"/>
                    <a:cs typeface="Times New Roman" panose="02020603050405020304" pitchFamily="18" charset="0"/>
                  </a:rPr>
                  <a:t>3DFlex</a:t>
                </a:r>
                <a:endParaRPr lang="en-US">
                  <a:latin typeface="Times New Roman" panose="02020603050405020304" pitchFamily="18" charset="0"/>
                  <a:cs typeface="Times New Roman" panose="02020603050405020304" pitchFamily="18" charset="0"/>
                </a:endParaRPr>
              </a:p>
              <a:p>
                <a:pPr lvl="1"/>
                <a:r>
                  <a:rPr lang="en-US">
                    <a:latin typeface="Times New Roman" panose="02020603050405020304" pitchFamily="18" charset="0"/>
                    <a:cs typeface="Times New Roman" panose="02020603050405020304" pitchFamily="18" charset="0"/>
                  </a:rPr>
                  <a:t>Recover motions and structure of non-rigidly deformable parts</a:t>
                </a:r>
              </a:p>
              <a:p>
                <a:pPr lvl="1"/>
                <a:r>
                  <a:rPr lang="en-US">
                    <a:latin typeface="Times New Roman" panose="02020603050405020304" pitchFamily="18" charset="0"/>
                    <a:cs typeface="Times New Roman" panose="02020603050405020304" pitchFamily="18" charset="0"/>
                  </a:rPr>
                  <a:t>Inherent representation of convection that preserves local geometry</a:t>
                </a:r>
              </a:p>
              <a:p>
                <a:pPr lvl="1"/>
                <a14:m>
                  <m:oMath xmlns:m="http://schemas.openxmlformats.org/officeDocument/2006/math">
                    <m:r>
                      <a:rPr lang="en-US" i="1" smtClean="0">
                        <a:latin typeface="Cambria Math" panose="02040503050406030204" pitchFamily="18" charset="0"/>
                        <a:cs typeface="Times New Roman" panose="02020603050405020304" pitchFamily="18" charset="0"/>
                      </a:rPr>
                      <m:t>𝑉</m:t>
                    </m:r>
                  </m:oMath>
                </a14:m>
                <a:r>
                  <a:rPr lang="en-US">
                    <a:latin typeface="Times New Roman" panose="02020603050405020304" pitchFamily="18" charset="0"/>
                    <a:cs typeface="Times New Roman" panose="02020603050405020304" pitchFamily="18" charset="0"/>
                  </a:rPr>
                  <a:t> can use other bases other than voxel like neural field [9] </a:t>
                </a:r>
              </a:p>
              <a:p>
                <a:pPr lvl="1"/>
                <a:r>
                  <a:rPr lang="en-US">
                    <a:latin typeface="Times New Roman" panose="02020603050405020304" pitchFamily="18" charset="0"/>
                    <a:cs typeface="Times New Roman" panose="02020603050405020304" pitchFamily="18" charset="0"/>
                  </a:rPr>
                  <a:t>Per voxel flow field and mesh representation can be changed</a:t>
                </a:r>
              </a:p>
              <a:p>
                <a:pPr lvl="1"/>
                <a:r>
                  <a:rPr lang="en-US">
                    <a:latin typeface="Times New Roman" panose="02020603050405020304" pitchFamily="18" charset="0"/>
                    <a:cs typeface="Times New Roman" panose="02020603050405020304" pitchFamily="18" charset="0"/>
                  </a:rPr>
                  <a:t>Compositional variability or rotary can be added to the structure using prior on flow generator</a:t>
                </a:r>
              </a:p>
              <a:p>
                <a:pPr lvl="1"/>
                <a:r>
                  <a:rPr lang="en-US">
                    <a:latin typeface="Times New Roman" panose="02020603050405020304" pitchFamily="18" charset="0"/>
                    <a:cs typeface="Times New Roman" panose="02020603050405020304" pitchFamily="18" charset="0"/>
                  </a:rPr>
                  <a:t>Interpretation of latent space is hard</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2"/>
                <a:stretch>
                  <a:fillRect l="-500" t="-1111" b="-123"/>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22</a:t>
            </a:fld>
            <a:endParaRPr lang="zh-TW" altLang="en-US" dirty="0"/>
          </a:p>
        </p:txBody>
      </p:sp>
    </p:spTree>
    <p:extLst>
      <p:ext uri="{BB962C8B-B14F-4D97-AF65-F5344CB8AC3E}">
        <p14:creationId xmlns:p14="http://schemas.microsoft.com/office/powerpoint/2010/main" val="1897380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References</a:t>
            </a:r>
            <a:endParaRPr lang="zh-TW" altLang="en-US" dirty="0"/>
          </a:p>
        </p:txBody>
      </p:sp>
      <p:sp>
        <p:nvSpPr>
          <p:cNvPr id="3" name="內容版面配置區 2"/>
          <p:cNvSpPr>
            <a:spLocks noGrp="1"/>
          </p:cNvSpPr>
          <p:nvPr>
            <p:ph sz="quarter" idx="1"/>
          </p:nvPr>
        </p:nvSpPr>
        <p:spPr>
          <a:xfrm>
            <a:off x="695400" y="1153795"/>
            <a:ext cx="10972800" cy="4937760"/>
          </a:xfrm>
        </p:spPr>
        <p:txBody>
          <a:bodyPr/>
          <a:lstStyle/>
          <a:p>
            <a:pPr marL="0" indent="0">
              <a:buNone/>
            </a:pPr>
            <a:r>
              <a:rPr lang="en-US" altLang="zh-TW" sz="1400">
                <a:latin typeface="Times New Roman" panose="02020603050405020304" pitchFamily="18" charset="0"/>
                <a:cs typeface="Times New Roman" panose="02020603050405020304" pitchFamily="18" charset="0"/>
              </a:rPr>
              <a:t>[1] Penczek, Pawel A., Marek Kimmel, and Christian MT Spahn. "</a:t>
            </a:r>
            <a:r>
              <a:rPr lang="en-US" altLang="zh-TW" sz="1400" b="1">
                <a:latin typeface="Times New Roman" panose="02020603050405020304" pitchFamily="18" charset="0"/>
                <a:cs typeface="Times New Roman" panose="02020603050405020304" pitchFamily="18" charset="0"/>
              </a:rPr>
              <a:t>Identifying conformational states of macromolecules by eigen-analysis of resampled cryo-EM images</a:t>
            </a:r>
            <a:r>
              <a:rPr lang="en-US" altLang="zh-TW" sz="1400">
                <a:latin typeface="Times New Roman" panose="02020603050405020304" pitchFamily="18" charset="0"/>
                <a:cs typeface="Times New Roman" panose="02020603050405020304" pitchFamily="18" charset="0"/>
              </a:rPr>
              <a:t>." Structure 19.11 (2011): 1582-1590.</a:t>
            </a:r>
          </a:p>
          <a:p>
            <a:pPr marL="0" indent="0">
              <a:buNone/>
            </a:pPr>
            <a:r>
              <a:rPr lang="en-US" altLang="zh-TW" sz="1400">
                <a:latin typeface="Times New Roman" panose="02020603050405020304" pitchFamily="18" charset="0"/>
                <a:cs typeface="Times New Roman" panose="02020603050405020304" pitchFamily="18" charset="0"/>
              </a:rPr>
              <a:t>[2] Punjani, Ali, and David J. Fleet. "</a:t>
            </a:r>
            <a:r>
              <a:rPr lang="en-US" altLang="zh-TW" sz="1400" b="1">
                <a:latin typeface="Times New Roman" panose="02020603050405020304" pitchFamily="18" charset="0"/>
                <a:cs typeface="Times New Roman" panose="02020603050405020304" pitchFamily="18" charset="0"/>
              </a:rPr>
              <a:t>3D Variability Analysis: Resolving continuous flexibility and discrete heterogeneity from single particle cryo-EM</a:t>
            </a:r>
            <a:r>
              <a:rPr lang="en-US" altLang="zh-TW" sz="1400">
                <a:latin typeface="Times New Roman" panose="02020603050405020304" pitchFamily="18" charset="0"/>
                <a:cs typeface="Times New Roman" panose="02020603050405020304" pitchFamily="18" charset="0"/>
              </a:rPr>
              <a:t>." Journal of Structural Biology (2021).</a:t>
            </a:r>
          </a:p>
          <a:p>
            <a:pPr marL="0" indent="0">
              <a:buNone/>
            </a:pPr>
            <a:r>
              <a:rPr lang="en-US" altLang="zh-TW" sz="1400">
                <a:latin typeface="Times New Roman" panose="02020603050405020304" pitchFamily="18" charset="0"/>
                <a:cs typeface="Times New Roman" panose="02020603050405020304" pitchFamily="18" charset="0"/>
              </a:rPr>
              <a:t>[3] </a:t>
            </a:r>
            <a:r>
              <a:rPr lang="en-US" altLang="zh-TW" sz="1400">
                <a:latin typeface="Times New Roman" panose="02020603050405020304" pitchFamily="18" charset="0"/>
                <a:cs typeface="Times New Roman" panose="02020603050405020304" pitchFamily="18" charset="0"/>
                <a:hlinkClick r:id="rId2"/>
              </a:rPr>
              <a:t>https://franklab.cpmc.columbia.edu/franklab/archives/24187</a:t>
            </a:r>
            <a:endParaRPr lang="en-US" altLang="zh-TW" sz="1400">
              <a:latin typeface="Times New Roman" panose="02020603050405020304" pitchFamily="18" charset="0"/>
              <a:cs typeface="Times New Roman" panose="02020603050405020304" pitchFamily="18" charset="0"/>
            </a:endParaRPr>
          </a:p>
          <a:p>
            <a:pPr marL="0" indent="0">
              <a:buNone/>
            </a:pPr>
            <a:r>
              <a:rPr lang="en-US" altLang="zh-TW" sz="1400">
                <a:latin typeface="Times New Roman" panose="02020603050405020304" pitchFamily="18" charset="0"/>
                <a:cs typeface="Times New Roman" panose="02020603050405020304" pitchFamily="18" charset="0"/>
              </a:rPr>
              <a:t>[4] Zhong, Ellen D., et al. "</a:t>
            </a:r>
            <a:r>
              <a:rPr lang="en-US" altLang="zh-TW" sz="1400" b="1">
                <a:latin typeface="Times New Roman" panose="02020603050405020304" pitchFamily="18" charset="0"/>
                <a:cs typeface="Times New Roman" panose="02020603050405020304" pitchFamily="18" charset="0"/>
              </a:rPr>
              <a:t>CryoDRGN: reconstruction of heterogeneous cryo-EM structures using neural networks</a:t>
            </a:r>
            <a:r>
              <a:rPr lang="en-US" altLang="zh-TW" sz="1400">
                <a:latin typeface="Times New Roman" panose="02020603050405020304" pitchFamily="18" charset="0"/>
                <a:cs typeface="Times New Roman" panose="02020603050405020304" pitchFamily="18" charset="0"/>
              </a:rPr>
              <a:t>." Nature Methods 18.2 (2021): 176-185.</a:t>
            </a:r>
          </a:p>
          <a:p>
            <a:pPr marL="0" indent="0">
              <a:buNone/>
            </a:pPr>
            <a:r>
              <a:rPr lang="en-US" altLang="zh-TW" sz="1400">
                <a:latin typeface="Times New Roman" panose="02020603050405020304" pitchFamily="18" charset="0"/>
                <a:cs typeface="Times New Roman" panose="02020603050405020304" pitchFamily="18" charset="0"/>
              </a:rPr>
              <a:t>[5] Wu, Z., Zhang, S., Wang, W. L., Ma, Y., Dong, Y., &amp; Mao, Y.  “</a:t>
            </a:r>
            <a:r>
              <a:rPr lang="en-US" altLang="zh-TW" sz="1400" b="1">
                <a:latin typeface="Times New Roman" panose="02020603050405020304" pitchFamily="18" charset="0"/>
                <a:cs typeface="Times New Roman" panose="02020603050405020304" pitchFamily="18" charset="0"/>
              </a:rPr>
              <a:t>Deep manifold learning reveals hidden dynamics of proteasome autoregulation.</a:t>
            </a:r>
            <a:r>
              <a:rPr lang="en-US" altLang="zh-TW" sz="1400">
                <a:latin typeface="Times New Roman" panose="02020603050405020304" pitchFamily="18" charset="0"/>
                <a:cs typeface="Times New Roman" panose="02020603050405020304" pitchFamily="18" charset="0"/>
              </a:rPr>
              <a:t>” arXiv preprint arXiv:2012.12854. (2020). </a:t>
            </a:r>
          </a:p>
          <a:p>
            <a:pPr marL="0" indent="0">
              <a:buNone/>
            </a:pPr>
            <a:r>
              <a:rPr lang="en-US" altLang="zh-TW" sz="1400">
                <a:latin typeface="Times New Roman" panose="02020603050405020304" pitchFamily="18" charset="0"/>
                <a:cs typeface="Times New Roman" panose="02020603050405020304" pitchFamily="18" charset="0"/>
              </a:rPr>
              <a:t>[6] Chen, Muyuan, and Steven Ludtke. "</a:t>
            </a:r>
            <a:r>
              <a:rPr lang="en-US" altLang="zh-TW" sz="1400" b="1">
                <a:latin typeface="Times New Roman" panose="02020603050405020304" pitchFamily="18" charset="0"/>
                <a:cs typeface="Times New Roman" panose="02020603050405020304" pitchFamily="18" charset="0"/>
              </a:rPr>
              <a:t>Deep learning based mixed-dimensional GMM for characterizing variability in CryoEM</a:t>
            </a:r>
            <a:r>
              <a:rPr lang="en-US" altLang="zh-TW" sz="1400">
                <a:latin typeface="Times New Roman" panose="02020603050405020304" pitchFamily="18" charset="0"/>
                <a:cs typeface="Times New Roman" panose="02020603050405020304" pitchFamily="18" charset="0"/>
              </a:rPr>
              <a:t>." arXiv preprint arXiv:2101.10356 (2021).</a:t>
            </a:r>
          </a:p>
          <a:p>
            <a:pPr marL="0" indent="0">
              <a:buNone/>
            </a:pPr>
            <a:r>
              <a:rPr lang="en-US" altLang="zh-TW" sz="1400">
                <a:latin typeface="Times New Roman" panose="02020603050405020304" pitchFamily="18" charset="0"/>
                <a:cs typeface="Times New Roman" panose="02020603050405020304" pitchFamily="18" charset="0"/>
              </a:rPr>
              <a:t>[7] Punjani, Ali, and David J. Fleet., “</a:t>
            </a:r>
            <a:r>
              <a:rPr lang="en-US" altLang="zh-TW" sz="1400" b="1">
                <a:latin typeface="Times New Roman" panose="02020603050405020304" pitchFamily="18" charset="0"/>
                <a:cs typeface="Times New Roman" panose="02020603050405020304" pitchFamily="18" charset="0"/>
              </a:rPr>
              <a:t>3D Flexible Refinement: Structure and Motion of Flexible Proteins from Cryo-EM</a:t>
            </a:r>
            <a:r>
              <a:rPr lang="en-US" altLang="zh-TW" sz="1400">
                <a:latin typeface="Times New Roman" panose="02020603050405020304" pitchFamily="18" charset="0"/>
                <a:cs typeface="Times New Roman" panose="02020603050405020304" pitchFamily="18" charset="0"/>
              </a:rPr>
              <a:t>”, BioRxiv (2021).04.22.440893</a:t>
            </a:r>
          </a:p>
          <a:p>
            <a:pPr marL="0" indent="0">
              <a:buNone/>
            </a:pPr>
            <a:r>
              <a:rPr lang="en-US" altLang="zh-TW" sz="1400">
                <a:latin typeface="Times New Roman" panose="02020603050405020304" pitchFamily="18" charset="0"/>
                <a:cs typeface="Times New Roman" panose="02020603050405020304" pitchFamily="18" charset="0"/>
              </a:rPr>
              <a:t>[8]  Ghosh, P., Sajjadi, M. S., Vergari, A., Black, M., &amp; Schölkopf, B. </a:t>
            </a:r>
            <a:r>
              <a:rPr lang="en-US" altLang="zh-TW" sz="1400" b="1">
                <a:latin typeface="Times New Roman" panose="02020603050405020304" pitchFamily="18" charset="0"/>
                <a:cs typeface="Times New Roman" panose="02020603050405020304" pitchFamily="18" charset="0"/>
              </a:rPr>
              <a:t>From variational to deterministic autoencoders</a:t>
            </a:r>
            <a:r>
              <a:rPr lang="en-US" altLang="zh-TW" sz="1400">
                <a:latin typeface="Times New Roman" panose="02020603050405020304" pitchFamily="18" charset="0"/>
                <a:cs typeface="Times New Roman" panose="02020603050405020304" pitchFamily="18" charset="0"/>
              </a:rPr>
              <a:t>. arXiv preprint arXiv:1903.12436. (2019). </a:t>
            </a:r>
          </a:p>
          <a:p>
            <a:pPr marL="0" indent="0">
              <a:buNone/>
            </a:pPr>
            <a:r>
              <a:rPr lang="en-US" altLang="zh-TW" sz="1400">
                <a:latin typeface="Times New Roman" panose="02020603050405020304" pitchFamily="18" charset="0"/>
                <a:cs typeface="Times New Roman" panose="02020603050405020304" pitchFamily="18" charset="0"/>
              </a:rPr>
              <a:t>[9] Ranno, Nathan, and Dong Si. "</a:t>
            </a:r>
            <a:r>
              <a:rPr lang="en-US" altLang="zh-TW" sz="1400" b="1">
                <a:latin typeface="Times New Roman" panose="02020603050405020304" pitchFamily="18" charset="0"/>
                <a:cs typeface="Times New Roman" panose="02020603050405020304" pitchFamily="18" charset="0"/>
              </a:rPr>
              <a:t>Neural Representations of Cryo-EM Maps and a Graph-Based Interpretation</a:t>
            </a:r>
            <a:r>
              <a:rPr lang="en-US" altLang="zh-TW" sz="1400">
                <a:latin typeface="Times New Roman" panose="02020603050405020304" pitchFamily="18" charset="0"/>
                <a:cs typeface="Times New Roman" panose="02020603050405020304" pitchFamily="18" charset="0"/>
              </a:rPr>
              <a:t>." arXiv preprint arXiv:2104.01468 (2021).</a:t>
            </a:r>
          </a:p>
          <a:p>
            <a:pPr marL="0" indent="0">
              <a:buNone/>
            </a:pPr>
            <a:endParaRPr lang="en-US" altLang="zh-TW" sz="1400">
              <a:latin typeface="Times New Roman" panose="02020603050405020304" pitchFamily="18" charset="0"/>
              <a:cs typeface="Times New Roman" panose="02020603050405020304" pitchFamily="18" charset="0"/>
            </a:endParaRPr>
          </a:p>
          <a:p>
            <a:pPr marL="0" indent="0" algn="just">
              <a:buNone/>
            </a:pPr>
            <a:endParaRPr lang="zh-TW" altLang="en-US" sz="14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23</a:t>
            </a:fld>
            <a:endParaRPr lang="zh-TW" altLang="en-US" dirty="0"/>
          </a:p>
        </p:txBody>
      </p:sp>
    </p:spTree>
    <p:extLst>
      <p:ext uri="{BB962C8B-B14F-4D97-AF65-F5344CB8AC3E}">
        <p14:creationId xmlns:p14="http://schemas.microsoft.com/office/powerpoint/2010/main" val="485970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a:t>
            </a:fld>
            <a:endParaRPr lang="zh-TW" altLang="en-US" dirty="0"/>
          </a:p>
        </p:txBody>
      </p:sp>
      <p:pic>
        <p:nvPicPr>
          <p:cNvPr id="5" name="圖片 4"/>
          <p:cNvPicPr>
            <a:picLocks noChangeAspect="1"/>
          </p:cNvPicPr>
          <p:nvPr/>
        </p:nvPicPr>
        <p:blipFill>
          <a:blip r:embed="rId2"/>
          <a:stretch>
            <a:fillRect/>
          </a:stretch>
        </p:blipFill>
        <p:spPr>
          <a:xfrm>
            <a:off x="817033" y="747609"/>
            <a:ext cx="4657129" cy="5376523"/>
          </a:xfrm>
          <a:prstGeom prst="rect">
            <a:avLst/>
          </a:prstGeom>
        </p:spPr>
      </p:pic>
      <p:pic>
        <p:nvPicPr>
          <p:cNvPr id="6" name="圖片 5"/>
          <p:cNvPicPr>
            <a:picLocks noChangeAspect="1"/>
          </p:cNvPicPr>
          <p:nvPr/>
        </p:nvPicPr>
        <p:blipFill>
          <a:blip r:embed="rId3"/>
          <a:stretch>
            <a:fillRect/>
          </a:stretch>
        </p:blipFill>
        <p:spPr>
          <a:xfrm>
            <a:off x="6096000" y="1226070"/>
            <a:ext cx="5667375" cy="4419600"/>
          </a:xfrm>
          <a:prstGeom prst="rect">
            <a:avLst/>
          </a:prstGeom>
        </p:spPr>
      </p:pic>
    </p:spTree>
    <p:extLst>
      <p:ext uri="{BB962C8B-B14F-4D97-AF65-F5344CB8AC3E}">
        <p14:creationId xmlns:p14="http://schemas.microsoft.com/office/powerpoint/2010/main" val="3613709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Motion-based methods</a:t>
            </a:r>
            <a:endParaRPr lang="zh-TW" altLang="en-US"/>
          </a:p>
        </p:txBody>
      </p:sp>
      <p:sp>
        <p:nvSpPr>
          <p:cNvPr id="3" name="內容版面配置區 2"/>
          <p:cNvSpPr>
            <a:spLocks noGrp="1"/>
          </p:cNvSpPr>
          <p:nvPr>
            <p:ph sz="quarter" idx="1"/>
          </p:nvPr>
        </p:nvSpPr>
        <p:spPr>
          <a:xfrm>
            <a:off x="609600" y="1219200"/>
            <a:ext cx="6206480" cy="4937760"/>
          </a:xfrm>
        </p:spPr>
        <p:txBody>
          <a:bodyPr/>
          <a:lstStyle/>
          <a:p>
            <a:r>
              <a:rPr lang="en-US" altLang="zh-TW" dirty="0" err="1">
                <a:latin typeface="Times New Roman" panose="02020603050405020304" pitchFamily="18" charset="0"/>
                <a:cs typeface="Times New Roman" panose="02020603050405020304" pitchFamily="18" charset="0"/>
              </a:rPr>
              <a:t>Confromation</a:t>
            </a:r>
            <a:r>
              <a:rPr lang="en-US" altLang="zh-TW" dirty="0">
                <a:latin typeface="Times New Roman" panose="02020603050405020304" pitchFamily="18" charset="0"/>
                <a:cs typeface="Times New Roman" panose="02020603050405020304" pitchFamily="18" charset="0"/>
              </a:rPr>
              <a:t> variability tends to conserve mass and preserve local geometry</a:t>
            </a:r>
          </a:p>
          <a:p>
            <a:pPr lvl="1"/>
            <a:r>
              <a:rPr lang="en-US" altLang="zh-TW" dirty="0">
                <a:latin typeface="Times New Roman" panose="02020603050405020304" pitchFamily="18" charset="0"/>
                <a:cs typeface="Times New Roman" panose="02020603050405020304" pitchFamily="18" charset="0"/>
              </a:rPr>
              <a:t>Represent 3D density map as 3D Gaussian mixture model (five degrees of freedom)</a:t>
            </a:r>
          </a:p>
          <a:p>
            <a:pPr lvl="2"/>
            <a:r>
              <a:rPr lang="en-US" altLang="zh-TW" dirty="0">
                <a:latin typeface="Times New Roman" panose="02020603050405020304" pitchFamily="18" charset="0"/>
                <a:cs typeface="Times New Roman" panose="02020603050405020304" pitchFamily="18" charset="0"/>
              </a:rPr>
              <a:t>3D coordinates, amplitude and width</a:t>
            </a:r>
          </a:p>
          <a:p>
            <a:pPr lvl="2"/>
            <a:r>
              <a:rPr lang="en-US" altLang="zh-TW" dirty="0">
                <a:latin typeface="Times New Roman" panose="02020603050405020304" pitchFamily="18" charset="0"/>
                <a:cs typeface="Times New Roman" panose="02020603050405020304" pitchFamily="18" charset="0"/>
              </a:rPr>
              <a:t>Motion is represented by the location change of 3D coordinate</a:t>
            </a:r>
          </a:p>
          <a:p>
            <a:pPr lvl="1"/>
            <a:r>
              <a:rPr lang="en-US" altLang="zh-TW" dirty="0">
                <a:latin typeface="Times New Roman" panose="02020603050405020304" pitchFamily="18" charset="0"/>
                <a:cs typeface="Times New Roman" panose="02020603050405020304" pitchFamily="18" charset="0"/>
              </a:rPr>
              <a:t>Represent 3D flow field </a:t>
            </a:r>
            <a:r>
              <a:rPr lang="en-US" altLang="zh-TW">
                <a:latin typeface="Times New Roman" panose="02020603050405020304" pitchFamily="18" charset="0"/>
                <a:cs typeface="Times New Roman" panose="02020603050405020304" pitchFamily="18" charset="0"/>
              </a:rPr>
              <a:t>as </a:t>
            </a:r>
            <a:r>
              <a:rPr lang="en-US" altLang="zh-TW" smtClean="0">
                <a:latin typeface="Times New Roman" panose="02020603050405020304" pitchFamily="18" charset="0"/>
                <a:cs typeface="Times New Roman" panose="02020603050405020304" pitchFamily="18" charset="0"/>
              </a:rPr>
              <a:t>the vertices of tetrahedral </a:t>
            </a:r>
            <a:r>
              <a:rPr lang="en-US" altLang="zh-TW" dirty="0">
                <a:latin typeface="Times New Roman" panose="02020603050405020304" pitchFamily="18" charset="0"/>
                <a:cs typeface="Times New Roman" panose="02020603050405020304" pitchFamily="18" charset="0"/>
              </a:rPr>
              <a:t>mesh</a:t>
            </a:r>
          </a:p>
          <a:p>
            <a:pPr lvl="2"/>
            <a:r>
              <a:rPr lang="en-US" altLang="zh-TW" dirty="0">
                <a:latin typeface="Times New Roman" panose="02020603050405020304" pitchFamily="18" charset="0"/>
                <a:cs typeface="Times New Roman" panose="02020603050405020304" pitchFamily="18" charset="0"/>
              </a:rPr>
              <a:t>The deformation field is parameterized by a 3D flow vector at each vertex of the tetrahedral mesh</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a:t>
            </a:fld>
            <a:endParaRPr lang="zh-TW" altLang="en-US" dirty="0"/>
          </a:p>
        </p:txBody>
      </p:sp>
      <p:pic>
        <p:nvPicPr>
          <p:cNvPr id="8" name="圖片 7"/>
          <p:cNvPicPr>
            <a:picLocks noChangeAspect="1"/>
          </p:cNvPicPr>
          <p:nvPr/>
        </p:nvPicPr>
        <p:blipFill>
          <a:blip r:embed="rId3"/>
          <a:stretch>
            <a:fillRect/>
          </a:stretch>
        </p:blipFill>
        <p:spPr>
          <a:xfrm>
            <a:off x="8069330" y="4375330"/>
            <a:ext cx="1899374" cy="2265621"/>
          </a:xfrm>
          <a:prstGeom prst="rect">
            <a:avLst/>
          </a:prstGeom>
        </p:spPr>
      </p:pic>
      <p:pic>
        <p:nvPicPr>
          <p:cNvPr id="7" name="圖片 6"/>
          <p:cNvPicPr>
            <a:picLocks noChangeAspect="1"/>
          </p:cNvPicPr>
          <p:nvPr/>
        </p:nvPicPr>
        <p:blipFill>
          <a:blip r:embed="rId4"/>
          <a:stretch>
            <a:fillRect/>
          </a:stretch>
        </p:blipFill>
        <p:spPr>
          <a:xfrm>
            <a:off x="7208603" y="1700808"/>
            <a:ext cx="1800200" cy="1759100"/>
          </a:xfrm>
          <a:prstGeom prst="rect">
            <a:avLst/>
          </a:prstGeom>
        </p:spPr>
      </p:pic>
      <p:pic>
        <p:nvPicPr>
          <p:cNvPr id="9" name="圖片 8"/>
          <p:cNvPicPr>
            <a:picLocks noChangeAspect="1"/>
          </p:cNvPicPr>
          <p:nvPr/>
        </p:nvPicPr>
        <p:blipFill>
          <a:blip r:embed="rId5"/>
          <a:stretch>
            <a:fillRect/>
          </a:stretch>
        </p:blipFill>
        <p:spPr>
          <a:xfrm>
            <a:off x="9401326" y="643918"/>
            <a:ext cx="1704870" cy="1555973"/>
          </a:xfrm>
          <a:prstGeom prst="rect">
            <a:avLst/>
          </a:prstGeom>
        </p:spPr>
      </p:pic>
      <p:pic>
        <p:nvPicPr>
          <p:cNvPr id="12" name="圖片 11"/>
          <p:cNvPicPr>
            <a:picLocks noChangeAspect="1"/>
          </p:cNvPicPr>
          <p:nvPr/>
        </p:nvPicPr>
        <p:blipFill>
          <a:blip r:embed="rId6"/>
          <a:stretch>
            <a:fillRect/>
          </a:stretch>
        </p:blipFill>
        <p:spPr>
          <a:xfrm>
            <a:off x="9461546" y="2580358"/>
            <a:ext cx="1814538" cy="1573603"/>
          </a:xfrm>
          <a:prstGeom prst="rect">
            <a:avLst/>
          </a:prstGeom>
        </p:spPr>
      </p:pic>
      <p:sp>
        <p:nvSpPr>
          <p:cNvPr id="13" name="向下箭號 12"/>
          <p:cNvSpPr/>
          <p:nvPr/>
        </p:nvSpPr>
        <p:spPr>
          <a:xfrm rot="15033407">
            <a:off x="8858272" y="1557200"/>
            <a:ext cx="432048" cy="5927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向下箭號 13"/>
          <p:cNvSpPr/>
          <p:nvPr/>
        </p:nvSpPr>
        <p:spPr>
          <a:xfrm rot="17711586">
            <a:off x="8982354" y="2902784"/>
            <a:ext cx="432048" cy="5927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p:cNvPicPr>
            <a:picLocks noChangeAspect="1"/>
          </p:cNvPicPr>
          <p:nvPr/>
        </p:nvPicPr>
        <p:blipFill>
          <a:blip r:embed="rId7"/>
          <a:stretch>
            <a:fillRect/>
          </a:stretch>
        </p:blipFill>
        <p:spPr>
          <a:xfrm>
            <a:off x="7608168" y="703093"/>
            <a:ext cx="1512168" cy="713743"/>
          </a:xfrm>
          <a:prstGeom prst="rect">
            <a:avLst/>
          </a:prstGeom>
        </p:spPr>
      </p:pic>
      <p:cxnSp>
        <p:nvCxnSpPr>
          <p:cNvPr id="17" name="直線單箭頭接點 16"/>
          <p:cNvCxnSpPr/>
          <p:nvPr/>
        </p:nvCxnSpPr>
        <p:spPr>
          <a:xfrm>
            <a:off x="9893720" y="4541391"/>
            <a:ext cx="360041" cy="3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H="1">
            <a:off x="9264352" y="5107839"/>
            <a:ext cx="114148" cy="193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flipV="1">
            <a:off x="8640470" y="4077072"/>
            <a:ext cx="139515" cy="462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flipV="1">
            <a:off x="9098438" y="5445224"/>
            <a:ext cx="139515" cy="462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H="1" flipV="1">
            <a:off x="8710227" y="5805264"/>
            <a:ext cx="267525" cy="193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V="1">
            <a:off x="9632138" y="5676339"/>
            <a:ext cx="136270" cy="106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39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e2GMM</a:t>
            </a:r>
            <a:endParaRPr lang="zh-TW" altLang="en-US"/>
          </a:p>
        </p:txBody>
      </p:sp>
      <p:sp>
        <p:nvSpPr>
          <p:cNvPr id="3" name="內容版面配置區 2"/>
          <p:cNvSpPr>
            <a:spLocks noGrp="1"/>
          </p:cNvSpPr>
          <p:nvPr>
            <p:ph sz="quarter" idx="1"/>
          </p:nvPr>
        </p:nvSpPr>
        <p:spPr>
          <a:xfrm>
            <a:off x="609600" y="1219200"/>
            <a:ext cx="4334272" cy="4937760"/>
          </a:xfrm>
        </p:spPr>
        <p:txBody>
          <a:bodyPr/>
          <a:lstStyle/>
          <a:p>
            <a:r>
              <a:rPr lang="en-US" altLang="zh-TW">
                <a:latin typeface="Times New Roman" panose="02020603050405020304" pitchFamily="18" charset="0"/>
                <a:cs typeface="Times New Roman" panose="02020603050405020304" pitchFamily="18" charset="0"/>
              </a:rPr>
              <a:t>Analog to refine atomic structure against raw data</a:t>
            </a:r>
          </a:p>
          <a:p>
            <a:pPr lvl="1"/>
            <a:r>
              <a:rPr lang="en-US" altLang="zh-TW" smtClean="0">
                <a:latin typeface="Times New Roman" panose="02020603050405020304" pitchFamily="18" charset="0"/>
                <a:cs typeface="Times New Roman" panose="02020603050405020304" pitchFamily="18" charset="0"/>
              </a:rPr>
              <a:t>In </a:t>
            </a:r>
            <a:r>
              <a:rPr lang="en-US" altLang="zh-TW">
                <a:latin typeface="Times New Roman" panose="02020603050405020304" pitchFamily="18" charset="0"/>
                <a:cs typeface="Times New Roman" panose="02020603050405020304" pitchFamily="18" charset="0"/>
              </a:rPr>
              <a:t>reduced </a:t>
            </a:r>
            <a:r>
              <a:rPr lang="en-US" altLang="zh-TW" smtClean="0">
                <a:latin typeface="Times New Roman" panose="02020603050405020304" pitchFamily="18" charset="0"/>
                <a:cs typeface="Times New Roman" panose="02020603050405020304" pitchFamily="18" charset="0"/>
              </a:rPr>
              <a:t>representation - the </a:t>
            </a:r>
            <a:r>
              <a:rPr lang="en-US" altLang="zh-TW">
                <a:latin typeface="Times New Roman" panose="02020603050405020304" pitchFamily="18" charset="0"/>
                <a:cs typeface="Times New Roman" panose="02020603050405020304" pitchFamily="18" charset="0"/>
              </a:rPr>
              <a:t>parameters of </a:t>
            </a:r>
            <a:r>
              <a:rPr lang="en-US" altLang="zh-TW" b="1">
                <a:latin typeface="Times New Roman" panose="02020603050405020304" pitchFamily="18" charset="0"/>
                <a:cs typeface="Times New Roman" panose="02020603050405020304" pitchFamily="18" charset="0"/>
              </a:rPr>
              <a:t>Gaussian</a:t>
            </a:r>
            <a:r>
              <a:rPr lang="en-US" altLang="zh-TW">
                <a:latin typeface="Times New Roman" panose="02020603050405020304" pitchFamily="18" charset="0"/>
                <a:cs typeface="Times New Roman" panose="02020603050405020304" pitchFamily="18" charset="0"/>
              </a:rPr>
              <a:t> is greatly reduced</a:t>
            </a:r>
          </a:p>
          <a:p>
            <a:pPr lvl="1"/>
            <a:r>
              <a:rPr lang="en-US" altLang="zh-TW">
                <a:latin typeface="Times New Roman" panose="02020603050405020304" pitchFamily="18" charset="0"/>
                <a:cs typeface="Times New Roman" panose="02020603050405020304" pitchFamily="18" charset="0"/>
              </a:rPr>
              <a:t>Easier to represent ligand </a:t>
            </a:r>
            <a:r>
              <a:rPr lang="en-US" altLang="zh-TW" smtClean="0">
                <a:latin typeface="Times New Roman" panose="02020603050405020304" pitchFamily="18" charset="0"/>
                <a:cs typeface="Times New Roman" panose="02020603050405020304" pitchFamily="18" charset="0"/>
              </a:rPr>
              <a:t>binding </a:t>
            </a:r>
            <a:r>
              <a:rPr lang="en-US" altLang="zh-TW">
                <a:latin typeface="Times New Roman" panose="02020603050405020304" pitchFamily="18" charset="0"/>
                <a:cs typeface="Times New Roman" panose="02020603050405020304" pitchFamily="18" charset="0"/>
              </a:rPr>
              <a:t>and domain motion compared to the voxel-based representation</a:t>
            </a:r>
          </a:p>
          <a:p>
            <a:pPr lvl="1"/>
            <a:r>
              <a:rPr lang="en-US" altLang="zh-TW">
                <a:latin typeface="Times New Roman" panose="02020603050405020304" pitchFamily="18" charset="0"/>
                <a:cs typeface="Times New Roman" panose="02020603050405020304" pitchFamily="18" charset="0"/>
              </a:rPr>
              <a:t>Masking and projection can be performed but subset selection of Gaussian without interpolation</a:t>
            </a: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a:t>
            </a:fld>
            <a:endParaRPr lang="zh-TW" altLang="en-US" dirty="0"/>
          </a:p>
        </p:txBody>
      </p:sp>
      <p:pic>
        <p:nvPicPr>
          <p:cNvPr id="5" name="圖片 4"/>
          <p:cNvPicPr>
            <a:picLocks noChangeAspect="1"/>
          </p:cNvPicPr>
          <p:nvPr/>
        </p:nvPicPr>
        <p:blipFill>
          <a:blip r:embed="rId3"/>
          <a:stretch>
            <a:fillRect/>
          </a:stretch>
        </p:blipFill>
        <p:spPr>
          <a:xfrm>
            <a:off x="4962759" y="332656"/>
            <a:ext cx="6410318" cy="4753719"/>
          </a:xfrm>
          <a:prstGeom prst="rect">
            <a:avLst/>
          </a:prstGeom>
        </p:spPr>
      </p:pic>
    </p:spTree>
    <p:extLst>
      <p:ext uri="{BB962C8B-B14F-4D97-AF65-F5344CB8AC3E}">
        <p14:creationId xmlns:p14="http://schemas.microsoft.com/office/powerpoint/2010/main" val="8803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e2GMM (</a:t>
            </a:r>
            <a:r>
              <a:rPr lang="en-US" altLang="zh-TW">
                <a:latin typeface="Times New Roman" panose="02020603050405020304" pitchFamily="18" charset="0"/>
                <a:cs typeface="Times New Roman" panose="02020603050405020304" pitchFamily="18" charset="0"/>
              </a:rPr>
              <a:t>Gaussian mixture model</a:t>
            </a:r>
            <a:r>
              <a:rPr lang="en-US" altLang="zh-TW"/>
              <a:t>)</a:t>
            </a:r>
            <a:endParaRPr lang="zh-TW" altLang="en-US"/>
          </a:p>
        </p:txBody>
      </p:sp>
      <p:sp>
        <p:nvSpPr>
          <p:cNvPr id="3" name="內容版面配置區 2"/>
          <p:cNvSpPr>
            <a:spLocks noGrp="1"/>
          </p:cNvSpPr>
          <p:nvPr>
            <p:ph sz="quarter" idx="1"/>
          </p:nvPr>
        </p:nvSpPr>
        <p:spPr>
          <a:xfrm>
            <a:off x="609600" y="1219200"/>
            <a:ext cx="4046240" cy="4937760"/>
          </a:xfrm>
        </p:spPr>
        <p:txBody>
          <a:bodyPr/>
          <a:lstStyle/>
          <a:p>
            <a:r>
              <a:rPr lang="en-US" altLang="zh-TW">
                <a:latin typeface="Times New Roman" panose="02020603050405020304" pitchFamily="18" charset="0"/>
                <a:cs typeface="Times New Roman" panose="02020603050405020304" pitchFamily="18" charset="0"/>
              </a:rPr>
              <a:t>First stage: Train the decoder to provide initial </a:t>
            </a:r>
            <a:r>
              <a:rPr lang="en-US" altLang="zh-TW" smtClean="0">
                <a:latin typeface="Times New Roman" panose="02020603050405020304" pitchFamily="18" charset="0"/>
                <a:cs typeface="Times New Roman" panose="02020603050405020304" pitchFamily="18" charset="0"/>
              </a:rPr>
              <a:t>canonical </a:t>
            </a:r>
            <a:r>
              <a:rPr lang="en-US" altLang="zh-TW">
                <a:latin typeface="Times New Roman" panose="02020603050405020304" pitchFamily="18" charset="0"/>
                <a:cs typeface="Times New Roman" panose="02020603050405020304" pitchFamily="18" charset="0"/>
              </a:rPr>
              <a:t>density for 2D data</a:t>
            </a:r>
          </a:p>
          <a:p>
            <a:pPr lvl="1"/>
            <a:r>
              <a:rPr lang="en-US" altLang="zh-TW">
                <a:latin typeface="Times New Roman" panose="02020603050405020304" pitchFamily="18" charset="0"/>
                <a:cs typeface="Times New Roman" panose="02020603050405020304" pitchFamily="18" charset="0"/>
              </a:rPr>
              <a:t>Train with </a:t>
            </a:r>
            <a:r>
              <a:rPr lang="en-US" altLang="zh-TW" smtClean="0">
                <a:latin typeface="Times New Roman" panose="02020603050405020304" pitchFamily="18" charset="0"/>
                <a:cs typeface="Times New Roman" panose="02020603050405020304" pitchFamily="18" charset="0"/>
              </a:rPr>
              <a:t>downsampled </a:t>
            </a:r>
            <a:r>
              <a:rPr lang="en-US" altLang="zh-TW">
                <a:latin typeface="Times New Roman" panose="02020603050405020304" pitchFamily="18" charset="0"/>
                <a:cs typeface="Times New Roman" panose="02020603050405020304" pitchFamily="18" charset="0"/>
              </a:rPr>
              <a:t>version of the map</a:t>
            </a:r>
          </a:p>
          <a:p>
            <a:pPr lvl="1"/>
            <a:r>
              <a:rPr lang="en-US" altLang="zh-TW">
                <a:latin typeface="Times New Roman" panose="02020603050405020304" pitchFamily="18" charset="0"/>
                <a:cs typeface="Times New Roman" panose="02020603050405020304" pitchFamily="18" charset="0"/>
              </a:rPr>
              <a:t>Increase the box size</a:t>
            </a:r>
          </a:p>
          <a:p>
            <a:r>
              <a:rPr lang="en-US" altLang="zh-TW">
                <a:latin typeface="Times New Roman" panose="02020603050405020304" pitchFamily="18" charset="0"/>
                <a:cs typeface="Times New Roman" panose="02020603050405020304" pitchFamily="18" charset="0"/>
              </a:rPr>
              <a:t>Second stage: Jointly train the encoder and decoder with gradient vector</a:t>
            </a:r>
          </a:p>
          <a:p>
            <a:r>
              <a:rPr lang="en-US" altLang="zh-TW" smtClean="0">
                <a:latin typeface="Times New Roman" panose="02020603050405020304" pitchFamily="18" charset="0"/>
                <a:cs typeface="Times New Roman" panose="02020603050405020304" pitchFamily="18" charset="0"/>
              </a:rPr>
              <a:t>Each </a:t>
            </a:r>
            <a:r>
              <a:rPr lang="en-US" altLang="zh-TW">
                <a:latin typeface="Times New Roman" panose="02020603050405020304" pitchFamily="18" charset="0"/>
                <a:cs typeface="Times New Roman" panose="02020603050405020304" pitchFamily="18" charset="0"/>
              </a:rPr>
              <a:t>point correspond to a 3D structure</a:t>
            </a: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a:t>
            </a:fld>
            <a:endParaRPr lang="zh-TW" altLang="en-US" dirty="0"/>
          </a:p>
        </p:txBody>
      </p:sp>
      <p:pic>
        <p:nvPicPr>
          <p:cNvPr id="5" name="圖片 4"/>
          <p:cNvPicPr>
            <a:picLocks noChangeAspect="1"/>
          </p:cNvPicPr>
          <p:nvPr/>
        </p:nvPicPr>
        <p:blipFill>
          <a:blip r:embed="rId3"/>
          <a:stretch>
            <a:fillRect/>
          </a:stretch>
        </p:blipFill>
        <p:spPr>
          <a:xfrm>
            <a:off x="4757155" y="995107"/>
            <a:ext cx="7434845" cy="2244318"/>
          </a:xfrm>
          <a:prstGeom prst="rect">
            <a:avLst/>
          </a:prstGeom>
        </p:spPr>
      </p:pic>
      <p:pic>
        <p:nvPicPr>
          <p:cNvPr id="6" name="圖片 5"/>
          <p:cNvPicPr>
            <a:picLocks noChangeAspect="1"/>
          </p:cNvPicPr>
          <p:nvPr/>
        </p:nvPicPr>
        <p:blipFill>
          <a:blip r:embed="rId4"/>
          <a:stretch>
            <a:fillRect/>
          </a:stretch>
        </p:blipFill>
        <p:spPr>
          <a:xfrm>
            <a:off x="4655840" y="3577530"/>
            <a:ext cx="7273305" cy="3060262"/>
          </a:xfrm>
          <a:prstGeom prst="rect">
            <a:avLst/>
          </a:prstGeom>
        </p:spPr>
      </p:pic>
      <p:sp>
        <p:nvSpPr>
          <p:cNvPr id="7" name="矩形 6"/>
          <p:cNvSpPr/>
          <p:nvPr/>
        </p:nvSpPr>
        <p:spPr>
          <a:xfrm>
            <a:off x="9768408" y="1985707"/>
            <a:ext cx="1728192" cy="7232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a:off x="11208567" y="2813259"/>
            <a:ext cx="0" cy="72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347491" y="3501330"/>
            <a:ext cx="1722151" cy="369332"/>
          </a:xfrm>
          <a:prstGeom prst="rect">
            <a:avLst/>
          </a:prstGeom>
        </p:spPr>
        <p:txBody>
          <a:bodyPr wrap="square">
            <a:spAutoFit/>
          </a:bodyPr>
          <a:lstStyle/>
          <a:p>
            <a:r>
              <a:rPr lang="en-US" altLang="zh-TW">
                <a:latin typeface="Times New Roman" panose="02020603050405020304" pitchFamily="18" charset="0"/>
                <a:cs typeface="Times New Roman" panose="02020603050405020304" pitchFamily="18" charset="0"/>
              </a:rPr>
              <a:t>Consensus map</a:t>
            </a:r>
            <a:endParaRPr lang="zh-TW" altLang="en-US"/>
          </a:p>
        </p:txBody>
      </p:sp>
      <p:cxnSp>
        <p:nvCxnSpPr>
          <p:cNvPr id="12" name="直線單箭頭接點 11"/>
          <p:cNvCxnSpPr/>
          <p:nvPr/>
        </p:nvCxnSpPr>
        <p:spPr>
          <a:xfrm>
            <a:off x="9048328" y="5907929"/>
            <a:ext cx="288032" cy="374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012324" y="6282155"/>
            <a:ext cx="1512168" cy="646331"/>
          </a:xfrm>
          <a:prstGeom prst="rect">
            <a:avLst/>
          </a:prstGeom>
        </p:spPr>
        <p:txBody>
          <a:bodyPr wrap="square">
            <a:spAutoFit/>
          </a:bodyPr>
          <a:lstStyle/>
          <a:p>
            <a:r>
              <a:rPr lang="en-US" altLang="zh-TW">
                <a:latin typeface="Times New Roman" panose="02020603050405020304" pitchFamily="18" charset="0"/>
                <a:cs typeface="Times New Roman" panose="02020603050405020304" pitchFamily="18" charset="0"/>
              </a:rPr>
              <a:t>From refinement</a:t>
            </a:r>
            <a:endParaRPr lang="zh-TW" altLang="en-US"/>
          </a:p>
        </p:txBody>
      </p:sp>
      <p:sp>
        <p:nvSpPr>
          <p:cNvPr id="17" name="矩形 16"/>
          <p:cNvSpPr/>
          <p:nvPr/>
        </p:nvSpPr>
        <p:spPr>
          <a:xfrm>
            <a:off x="7230451" y="3503904"/>
            <a:ext cx="1512168" cy="369332"/>
          </a:xfrm>
          <a:prstGeom prst="rect">
            <a:avLst/>
          </a:prstGeom>
        </p:spPr>
        <p:txBody>
          <a:bodyPr wrap="square">
            <a:spAutoFit/>
          </a:bodyPr>
          <a:lstStyle/>
          <a:p>
            <a:r>
              <a:rPr lang="en-US" altLang="zh-TW">
                <a:latin typeface="Times New Roman" panose="02020603050405020304" pitchFamily="18" charset="0"/>
                <a:cs typeface="Times New Roman" panose="02020603050405020304" pitchFamily="18" charset="0"/>
              </a:rPr>
              <a:t>Fix</a:t>
            </a:r>
            <a:endParaRPr lang="zh-TW" altLang="en-US"/>
          </a:p>
        </p:txBody>
      </p:sp>
      <p:sp>
        <p:nvSpPr>
          <p:cNvPr id="13" name="矩形 12"/>
          <p:cNvSpPr/>
          <p:nvPr/>
        </p:nvSpPr>
        <p:spPr>
          <a:xfrm>
            <a:off x="7495484" y="5907928"/>
            <a:ext cx="1516840" cy="66993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8742619" y="5182202"/>
            <a:ext cx="1241813" cy="62782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1879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Bacterial Large Ribosomal Subunit</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609600" y="1219200"/>
                <a:ext cx="4763044" cy="4937760"/>
              </a:xfrm>
            </p:spPr>
            <p:txBody>
              <a:bodyPr/>
              <a:lstStyle/>
              <a:p>
                <a:r>
                  <a:rPr lang="en-US" altLang="zh-TW" dirty="0">
                    <a:latin typeface="Times New Roman" panose="02020603050405020304" pitchFamily="18" charset="0"/>
                    <a:cs typeface="Times New Roman" panose="02020603050405020304" pitchFamily="18" charset="0"/>
                  </a:rPr>
                  <a:t>Empiar-10076 (L17-Depleted 50S Ribosomal Intermediates )</a:t>
                </a:r>
              </a:p>
              <a:p>
                <a:pPr lvl="1"/>
                <a:r>
                  <a:rPr lang="en-US" altLang="zh-TW" dirty="0">
                    <a:latin typeface="Times New Roman" panose="02020603050405020304" pitchFamily="18" charset="0"/>
                    <a:cs typeface="Times New Roman" panose="02020603050405020304" pitchFamily="18" charset="0"/>
                  </a:rPr>
                  <a:t>Subset of only 6000 particles of box size 128 (from 131,899 with box size </a:t>
                </a:r>
                <a14:m>
                  <m:oMath xmlns:m="http://schemas.openxmlformats.org/officeDocument/2006/math">
                    <m:r>
                      <a:rPr lang="en-US" altLang="zh-TW">
                        <a:latin typeface="Cambria Math" panose="02040503050406030204" pitchFamily="18" charset="0"/>
                        <a:cs typeface="Times New Roman" panose="02020603050405020304" pitchFamily="18" charset="0"/>
                      </a:rPr>
                      <m:t>320×320</m:t>
                    </m:r>
                  </m:oMath>
                </a14:m>
                <a:r>
                  <a:rPr lang="en-US" altLang="zh-TW" dirty="0">
                    <a:latin typeface="Times New Roman" panose="02020603050405020304" pitchFamily="18" charset="0"/>
                    <a:cs typeface="Times New Roman" panose="02020603050405020304" pitchFamily="18" charset="0"/>
                  </a:rPr>
                  <a:t>, pixel </a:t>
                </a:r>
                <a:r>
                  <a:rPr lang="en-US" altLang="zh-TW">
                    <a:latin typeface="Times New Roman" panose="02020603050405020304" pitchFamily="18" charset="0"/>
                    <a:cs typeface="Times New Roman" panose="02020603050405020304" pitchFamily="18" charset="0"/>
                  </a:rPr>
                  <a:t>size </a:t>
                </a:r>
                <a:r>
                  <a:rPr lang="en-US" altLang="zh-TW">
                    <a:latin typeface="Times New Roman" panose="02020603050405020304" pitchFamily="18" charset="0"/>
                    <a:cs typeface="Times New Roman" panose="02020603050405020304" pitchFamily="18" charset="0"/>
                  </a:rPr>
                  <a:t>1.31 Å)</a:t>
                </a:r>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Phase-flip the particles and filter to </a:t>
                </a:r>
                <a:r>
                  <a:rPr lang="en-US" altLang="zh-TW">
                    <a:latin typeface="Times New Roman" panose="02020603050405020304" pitchFamily="18" charset="0"/>
                    <a:cs typeface="Times New Roman" panose="02020603050405020304" pitchFamily="18" charset="0"/>
                  </a:rPr>
                  <a:t>15 </a:t>
                </a:r>
                <a:r>
                  <a:rPr lang="en-US" altLang="zh-TW" smtClean="0">
                    <a:latin typeface="Times New Roman" panose="02020603050405020304" pitchFamily="18" charset="0"/>
                    <a:cs typeface="Times New Roman" panose="02020603050405020304" pitchFamily="18" charset="0"/>
                  </a:rPr>
                  <a:t>Å</a:t>
                </a:r>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Latent dimension </a:t>
                </a:r>
                <a14:m>
                  <m:oMath xmlns:m="http://schemas.openxmlformats.org/officeDocument/2006/math">
                    <m:r>
                      <a:rPr lang="en-US" altLang="zh-TW" i="1">
                        <a:latin typeface="Cambria Math" panose="02040503050406030204" pitchFamily="18" charset="0"/>
                        <a:cs typeface="Times New Roman" panose="02020603050405020304" pitchFamily="18" charset="0"/>
                      </a:rPr>
                      <m:t>𝐾</m:t>
                    </m:r>
                    <m:r>
                      <a:rPr lang="en-US" altLang="zh-TW" i="1">
                        <a:latin typeface="Cambria Math" panose="02040503050406030204" pitchFamily="18" charset="0"/>
                        <a:cs typeface="Times New Roman" panose="02020603050405020304" pitchFamily="18" charset="0"/>
                      </a:rPr>
                      <m:t>=4</m:t>
                    </m:r>
                  </m:oMath>
                </a14:m>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2048 </a:t>
                </a:r>
                <a:r>
                  <a:rPr lang="en-US" altLang="zh-TW">
                    <a:latin typeface="Times New Roman" panose="02020603050405020304" pitchFamily="18" charset="0"/>
                    <a:cs typeface="Times New Roman" panose="02020603050405020304" pitchFamily="18" charset="0"/>
                  </a:rPr>
                  <a:t>Gaussian </a:t>
                </a:r>
                <a:r>
                  <a:rPr lang="en-US" altLang="zh-TW" smtClean="0">
                    <a:latin typeface="Times New Roman" panose="02020603050405020304" pitchFamily="18" charset="0"/>
                    <a:cs typeface="Times New Roman" panose="02020603050405020304" pitchFamily="18" charset="0"/>
                  </a:rPr>
                  <a:t>and only </a:t>
                </a:r>
                <a:r>
                  <a:rPr lang="en-US" altLang="zh-TW" dirty="0">
                    <a:latin typeface="Times New Roman" panose="02020603050405020304" pitchFamily="18" charset="0"/>
                    <a:cs typeface="Times New Roman" panose="02020603050405020304" pitchFamily="18" charset="0"/>
                  </a:rPr>
                  <a:t>change amplitude (1789 </a:t>
                </a:r>
                <a:r>
                  <a:rPr lang="en-US" altLang="zh-TW">
                    <a:latin typeface="Times New Roman" panose="02020603050405020304" pitchFamily="18" charset="0"/>
                    <a:cs typeface="Times New Roman" panose="02020603050405020304" pitchFamily="18" charset="0"/>
                  </a:rPr>
                  <a:t>Gaussian </a:t>
                </a:r>
                <a:r>
                  <a:rPr lang="en-US" altLang="zh-TW" smtClean="0">
                    <a:latin typeface="Times New Roman" panose="02020603050405020304" pitchFamily="18" charset="0"/>
                    <a:cs typeface="Times New Roman" panose="02020603050405020304" pitchFamily="18" charset="0"/>
                  </a:rPr>
                  <a:t>inside the mask</a:t>
                </a:r>
                <a:r>
                  <a:rPr lang="en-US" altLang="zh-TW" dirty="0">
                    <a:latin typeface="Times New Roman" panose="02020603050405020304" pitchFamily="18" charset="0"/>
                    <a:cs typeface="Times New Roman" panose="02020603050405020304" pitchFamily="18" charset="0"/>
                  </a:rPr>
                  <a:t>)</a:t>
                </a:r>
              </a:p>
              <a:p>
                <a:pPr lvl="1"/>
                <a:r>
                  <a:rPr lang="en-US" altLang="zh-TW" dirty="0">
                    <a:latin typeface="Times New Roman" panose="02020603050405020304" pitchFamily="18" charset="0"/>
                    <a:cs typeface="Times New Roman" panose="02020603050405020304" pitchFamily="18" charset="0"/>
                  </a:rPr>
                  <a:t>Encoder and decoder with 4 layers with 512 neurons</a:t>
                </a:r>
                <a:endParaRPr lang="zh-TW" altLang="en-US" dirty="0">
                  <a:latin typeface="Times New Roman" panose="02020603050405020304" pitchFamily="18" charset="0"/>
                  <a:cs typeface="Times New Roman" panose="02020603050405020304" pitchFamily="18" charset="0"/>
                </a:endParaRPr>
              </a:p>
              <a:p>
                <a:pPr lvl="1"/>
                <a:endParaRPr lang="zh-TW" altLang="en-US" dirty="0">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4763044" cy="4937760"/>
              </a:xfrm>
              <a:blipFill>
                <a:blip r:embed="rId3"/>
                <a:stretch>
                  <a:fillRect l="-1152" t="-1111" r="-2561" b="-8272"/>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a:t>
            </a:fld>
            <a:endParaRPr lang="zh-TW" altLang="en-US" dirty="0"/>
          </a:p>
        </p:txBody>
      </p:sp>
      <p:pic>
        <p:nvPicPr>
          <p:cNvPr id="6" name="圖片 5"/>
          <p:cNvPicPr>
            <a:picLocks noChangeAspect="1"/>
          </p:cNvPicPr>
          <p:nvPr/>
        </p:nvPicPr>
        <p:blipFill>
          <a:blip r:embed="rId4"/>
          <a:stretch>
            <a:fillRect/>
          </a:stretch>
        </p:blipFill>
        <p:spPr>
          <a:xfrm>
            <a:off x="7811747" y="290932"/>
            <a:ext cx="1658187" cy="1761088"/>
          </a:xfrm>
          <a:prstGeom prst="rect">
            <a:avLst/>
          </a:prstGeom>
        </p:spPr>
      </p:pic>
      <p:pic>
        <p:nvPicPr>
          <p:cNvPr id="7" name="圖片 6"/>
          <p:cNvPicPr>
            <a:picLocks noChangeAspect="1"/>
          </p:cNvPicPr>
          <p:nvPr/>
        </p:nvPicPr>
        <p:blipFill>
          <a:blip r:embed="rId5"/>
          <a:stretch>
            <a:fillRect/>
          </a:stretch>
        </p:blipFill>
        <p:spPr>
          <a:xfrm>
            <a:off x="7541128" y="2394179"/>
            <a:ext cx="1760229" cy="1301530"/>
          </a:xfrm>
          <a:prstGeom prst="rect">
            <a:avLst/>
          </a:prstGeom>
        </p:spPr>
      </p:pic>
      <p:sp>
        <p:nvSpPr>
          <p:cNvPr id="8" name="向下箭號 7"/>
          <p:cNvSpPr/>
          <p:nvPr/>
        </p:nvSpPr>
        <p:spPr>
          <a:xfrm>
            <a:off x="8256239" y="2070491"/>
            <a:ext cx="432048" cy="323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6"/>
          <a:stretch>
            <a:fillRect/>
          </a:stretch>
        </p:blipFill>
        <p:spPr>
          <a:xfrm>
            <a:off x="7370294" y="4169564"/>
            <a:ext cx="2101896" cy="2020122"/>
          </a:xfrm>
          <a:prstGeom prst="rect">
            <a:avLst/>
          </a:prstGeom>
        </p:spPr>
      </p:pic>
      <p:pic>
        <p:nvPicPr>
          <p:cNvPr id="11" name="圖片 10"/>
          <p:cNvPicPr>
            <a:picLocks noChangeAspect="1"/>
          </p:cNvPicPr>
          <p:nvPr/>
        </p:nvPicPr>
        <p:blipFill>
          <a:blip r:embed="rId7"/>
          <a:stretch>
            <a:fillRect/>
          </a:stretch>
        </p:blipFill>
        <p:spPr>
          <a:xfrm>
            <a:off x="9469934" y="2138700"/>
            <a:ext cx="2312056" cy="1707176"/>
          </a:xfrm>
          <a:prstGeom prst="rect">
            <a:avLst/>
          </a:prstGeom>
        </p:spPr>
      </p:pic>
      <p:sp>
        <p:nvSpPr>
          <p:cNvPr id="12" name="矩形 11"/>
          <p:cNvSpPr/>
          <p:nvPr/>
        </p:nvSpPr>
        <p:spPr>
          <a:xfrm>
            <a:off x="9747689" y="4994959"/>
            <a:ext cx="1722151" cy="369332"/>
          </a:xfrm>
          <a:prstGeom prst="rect">
            <a:avLst/>
          </a:prstGeom>
        </p:spPr>
        <p:txBody>
          <a:bodyPr wrap="square">
            <a:spAutoFit/>
          </a:bodyPr>
          <a:lstStyle/>
          <a:p>
            <a:r>
              <a:rPr lang="en-US" altLang="zh-TW" dirty="0">
                <a:latin typeface="Times New Roman" panose="02020603050405020304" pitchFamily="18" charset="0"/>
                <a:cs typeface="Times New Roman" panose="02020603050405020304" pitchFamily="18" charset="0"/>
              </a:rPr>
              <a:t>Canonical map</a:t>
            </a:r>
            <a:endParaRPr lang="zh-TW" altLang="en-US" dirty="0"/>
          </a:p>
        </p:txBody>
      </p:sp>
      <p:sp>
        <p:nvSpPr>
          <p:cNvPr id="13" name="矩形 12"/>
          <p:cNvSpPr/>
          <p:nvPr/>
        </p:nvSpPr>
        <p:spPr>
          <a:xfrm>
            <a:off x="9638351" y="958334"/>
            <a:ext cx="1722151" cy="369332"/>
          </a:xfrm>
          <a:prstGeom prst="rect">
            <a:avLst/>
          </a:prstGeom>
        </p:spPr>
        <p:txBody>
          <a:bodyPr wrap="square">
            <a:spAutoFit/>
          </a:bodyPr>
          <a:lstStyle/>
          <a:p>
            <a:r>
              <a:rPr lang="en-US" altLang="zh-TW">
                <a:latin typeface="Times New Roman" panose="02020603050405020304" pitchFamily="18" charset="0"/>
                <a:cs typeface="Times New Roman" panose="02020603050405020304" pitchFamily="18" charset="0"/>
              </a:rPr>
              <a:t>Concensus map</a:t>
            </a:r>
            <a:endParaRPr lang="zh-TW" altLang="en-US"/>
          </a:p>
        </p:txBody>
      </p:sp>
      <p:sp>
        <p:nvSpPr>
          <p:cNvPr id="14" name="向下箭號 13"/>
          <p:cNvSpPr/>
          <p:nvPr/>
        </p:nvSpPr>
        <p:spPr>
          <a:xfrm>
            <a:off x="8256239" y="3832475"/>
            <a:ext cx="432048" cy="323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69533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Bacterial Large Ribosomal Subunit</a:t>
            </a:r>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8</a:t>
            </a:fld>
            <a:endParaRPr lang="zh-TW" altLang="en-US" dirty="0"/>
          </a:p>
        </p:txBody>
      </p:sp>
      <p:pic>
        <p:nvPicPr>
          <p:cNvPr id="5" name="圖片 4"/>
          <p:cNvPicPr>
            <a:picLocks noChangeAspect="1"/>
          </p:cNvPicPr>
          <p:nvPr/>
        </p:nvPicPr>
        <p:blipFill>
          <a:blip r:embed="rId2"/>
          <a:stretch>
            <a:fillRect/>
          </a:stretch>
        </p:blipFill>
        <p:spPr>
          <a:xfrm>
            <a:off x="5951984" y="4178407"/>
            <a:ext cx="5043140" cy="1731275"/>
          </a:xfrm>
          <a:prstGeom prst="rect">
            <a:avLst/>
          </a:prstGeom>
        </p:spPr>
      </p:pic>
      <p:pic>
        <p:nvPicPr>
          <p:cNvPr id="6" name="圖片 5"/>
          <p:cNvPicPr>
            <a:picLocks noChangeAspect="1"/>
          </p:cNvPicPr>
          <p:nvPr/>
        </p:nvPicPr>
        <p:blipFill>
          <a:blip r:embed="rId3"/>
          <a:stretch>
            <a:fillRect/>
          </a:stretch>
        </p:blipFill>
        <p:spPr>
          <a:xfrm>
            <a:off x="951822" y="3123969"/>
            <a:ext cx="3638550" cy="2447925"/>
          </a:xfrm>
          <a:prstGeom prst="rect">
            <a:avLst/>
          </a:prstGeom>
        </p:spPr>
      </p:pic>
      <p:pic>
        <p:nvPicPr>
          <p:cNvPr id="7" name="圖片 6"/>
          <p:cNvPicPr>
            <a:picLocks noChangeAspect="1"/>
          </p:cNvPicPr>
          <p:nvPr/>
        </p:nvPicPr>
        <p:blipFill>
          <a:blip r:embed="rId4"/>
          <a:stretch>
            <a:fillRect/>
          </a:stretch>
        </p:blipFill>
        <p:spPr>
          <a:xfrm>
            <a:off x="5139830" y="2113284"/>
            <a:ext cx="7096823" cy="1817846"/>
          </a:xfrm>
          <a:prstGeom prst="rect">
            <a:avLst/>
          </a:prstGeom>
        </p:spPr>
      </p:pic>
      <p:sp>
        <p:nvSpPr>
          <p:cNvPr id="8" name="矩形 7"/>
          <p:cNvSpPr/>
          <p:nvPr/>
        </p:nvSpPr>
        <p:spPr>
          <a:xfrm>
            <a:off x="2409684" y="5507940"/>
            <a:ext cx="582211"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PC1</a:t>
            </a:r>
            <a:endParaRPr lang="zh-TW" altLang="en-US" dirty="0"/>
          </a:p>
        </p:txBody>
      </p:sp>
      <p:sp>
        <p:nvSpPr>
          <p:cNvPr id="9" name="矩形 8"/>
          <p:cNvSpPr/>
          <p:nvPr/>
        </p:nvSpPr>
        <p:spPr>
          <a:xfrm>
            <a:off x="369611" y="4190059"/>
            <a:ext cx="582211" cy="369332"/>
          </a:xfrm>
          <a:prstGeom prst="rect">
            <a:avLst/>
          </a:prstGeom>
        </p:spPr>
        <p:txBody>
          <a:bodyPr wrap="none">
            <a:spAutoFit/>
          </a:bodyPr>
          <a:lstStyle/>
          <a:p>
            <a:r>
              <a:rPr lang="en-US" altLang="zh-TW">
                <a:latin typeface="Times New Roman" panose="02020603050405020304" pitchFamily="18" charset="0"/>
                <a:cs typeface="Times New Roman" panose="02020603050405020304" pitchFamily="18" charset="0"/>
              </a:rPr>
              <a:t>PC2</a:t>
            </a:r>
            <a:endParaRPr lang="zh-TW" altLang="en-US"/>
          </a:p>
        </p:txBody>
      </p:sp>
      <p:sp>
        <p:nvSpPr>
          <p:cNvPr id="10" name="矩形 9">
            <a:extLst>
              <a:ext uri="{FF2B5EF4-FFF2-40B4-BE49-F238E27FC236}">
                <a16:creationId xmlns:a16="http://schemas.microsoft.com/office/drawing/2014/main" id="{91678218-8066-4A2D-9DB6-762D9D11EA73}"/>
              </a:ext>
            </a:extLst>
          </p:cNvPr>
          <p:cNvSpPr/>
          <p:nvPr/>
        </p:nvSpPr>
        <p:spPr>
          <a:xfrm>
            <a:off x="1503973" y="1342391"/>
            <a:ext cx="2271286" cy="461665"/>
          </a:xfrm>
          <a:prstGeom prst="rect">
            <a:avLst/>
          </a:prstGeom>
        </p:spPr>
        <p:txBody>
          <a:bodyPr wrap="square">
            <a:spAutoFit/>
          </a:bodyPr>
          <a:lstStyle/>
          <a:p>
            <a:r>
              <a:rPr lang="en-US" altLang="zh-TW" sz="2400" dirty="0">
                <a:latin typeface="Times New Roman" panose="02020603050405020304" pitchFamily="18" charset="0"/>
                <a:cs typeface="Times New Roman" panose="02020603050405020304" pitchFamily="18" charset="0"/>
              </a:rPr>
              <a:t>4D latent space</a:t>
            </a:r>
            <a:endParaRPr lang="zh-TW" altLang="en-US" sz="2400" dirty="0"/>
          </a:p>
        </p:txBody>
      </p:sp>
      <p:sp>
        <p:nvSpPr>
          <p:cNvPr id="11" name="向下箭號 9">
            <a:extLst>
              <a:ext uri="{FF2B5EF4-FFF2-40B4-BE49-F238E27FC236}">
                <a16:creationId xmlns:a16="http://schemas.microsoft.com/office/drawing/2014/main" id="{5E90D1EB-9BC6-4020-9541-97211B36B686}"/>
              </a:ext>
            </a:extLst>
          </p:cNvPr>
          <p:cNvSpPr/>
          <p:nvPr/>
        </p:nvSpPr>
        <p:spPr>
          <a:xfrm>
            <a:off x="2193660" y="1931984"/>
            <a:ext cx="445956" cy="9925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2054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Spliceosome - </a:t>
            </a:r>
            <a:br>
              <a:rPr lang="en-US" altLang="zh-TW"/>
            </a:br>
            <a:r>
              <a:rPr lang="en-US" altLang="zh-TW"/>
              <a:t>Large flexible motions of large complexes</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609600" y="1219200"/>
                <a:ext cx="4930848" cy="4937760"/>
              </a:xfrm>
            </p:spPr>
            <p:txBody>
              <a:bodyPr/>
              <a:lstStyle/>
              <a:p>
                <a:r>
                  <a:rPr lang="en-US" altLang="zh-TW" dirty="0">
                    <a:latin typeface="Times New Roman" panose="02020603050405020304" pitchFamily="18" charset="0"/>
                    <a:cs typeface="Times New Roman" panose="02020603050405020304" pitchFamily="18" charset="0"/>
                  </a:rPr>
                  <a:t>Empiar-10180 (pre-catalytic spliceosome )</a:t>
                </a:r>
              </a:p>
              <a:p>
                <a:pPr lvl="1"/>
                <a:r>
                  <a:rPr lang="en-US" altLang="zh-TW" dirty="0">
                    <a:latin typeface="Times New Roman" panose="02020603050405020304" pitchFamily="18" charset="0"/>
                    <a:cs typeface="Times New Roman" panose="02020603050405020304" pitchFamily="18" charset="0"/>
                  </a:rPr>
                  <a:t>Subset of only 20,000 particles of box size 128 (from 327,490 with box size </a:t>
                </a:r>
                <a14:m>
                  <m:oMath xmlns:m="http://schemas.openxmlformats.org/officeDocument/2006/math">
                    <m:r>
                      <a:rPr lang="en-US" altLang="zh-TW">
                        <a:latin typeface="Cambria Math" panose="02040503050406030204" pitchFamily="18" charset="0"/>
                        <a:cs typeface="Times New Roman" panose="02020603050405020304" pitchFamily="18" charset="0"/>
                      </a:rPr>
                      <m:t>320×320</m:t>
                    </m:r>
                  </m:oMath>
                </a14:m>
                <a:r>
                  <a:rPr lang="en-US" altLang="zh-TW" dirty="0">
                    <a:latin typeface="Times New Roman" panose="02020603050405020304" pitchFamily="18" charset="0"/>
                    <a:cs typeface="Times New Roman" panose="02020603050405020304" pitchFamily="18" charset="0"/>
                  </a:rPr>
                  <a:t>, pixel </a:t>
                </a:r>
                <a:r>
                  <a:rPr lang="en-US" altLang="zh-TW">
                    <a:latin typeface="Times New Roman" panose="02020603050405020304" pitchFamily="18" charset="0"/>
                    <a:cs typeface="Times New Roman" panose="02020603050405020304" pitchFamily="18" charset="0"/>
                  </a:rPr>
                  <a:t>size </a:t>
                </a:r>
                <a:r>
                  <a:rPr lang="en-US" altLang="zh-TW">
                    <a:latin typeface="Times New Roman" panose="02020603050405020304" pitchFamily="18" charset="0"/>
                    <a:cs typeface="Times New Roman" panose="02020603050405020304" pitchFamily="18" charset="0"/>
                  </a:rPr>
                  <a:t>1.699 Å)</a:t>
                </a:r>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Phase-flip the particles and filter to </a:t>
                </a:r>
                <a:r>
                  <a:rPr lang="en-US" altLang="zh-TW">
                    <a:latin typeface="Times New Roman" panose="02020603050405020304" pitchFamily="18" charset="0"/>
                    <a:cs typeface="Times New Roman" panose="02020603050405020304" pitchFamily="18" charset="0"/>
                  </a:rPr>
                  <a:t>24 </a:t>
                </a:r>
                <a:r>
                  <a:rPr lang="en-US" altLang="zh-TW">
                    <a:latin typeface="Times New Roman" panose="02020603050405020304" pitchFamily="18" charset="0"/>
                    <a:cs typeface="Times New Roman" panose="02020603050405020304" pitchFamily="18" charset="0"/>
                  </a:rPr>
                  <a:t>Å</a:t>
                </a:r>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2048 </a:t>
                </a:r>
                <a:r>
                  <a:rPr lang="en-US" altLang="zh-TW">
                    <a:latin typeface="Times New Roman" panose="02020603050405020304" pitchFamily="18" charset="0"/>
                    <a:cs typeface="Times New Roman" panose="02020603050405020304" pitchFamily="18" charset="0"/>
                  </a:rPr>
                  <a:t>Gaussian </a:t>
                </a:r>
                <a:r>
                  <a:rPr lang="en-US" altLang="zh-TW" smtClean="0">
                    <a:latin typeface="Times New Roman" panose="02020603050405020304" pitchFamily="18" charset="0"/>
                    <a:cs typeface="Times New Roman" panose="02020603050405020304" pitchFamily="18" charset="0"/>
                  </a:rPr>
                  <a:t>and change </a:t>
                </a:r>
                <a:r>
                  <a:rPr lang="en-US" altLang="zh-TW" dirty="0">
                    <a:latin typeface="Times New Roman" panose="02020603050405020304" pitchFamily="18" charset="0"/>
                    <a:cs typeface="Times New Roman" panose="02020603050405020304" pitchFamily="18" charset="0"/>
                  </a:rPr>
                  <a:t>amplitude and position coordinate (2008 Gaussian inside the mask)</a:t>
                </a:r>
              </a:p>
              <a:p>
                <a:pPr lvl="1"/>
                <a:r>
                  <a:rPr lang="en-US" altLang="zh-TW" dirty="0">
                    <a:latin typeface="Times New Roman" panose="02020603050405020304" pitchFamily="18" charset="0"/>
                    <a:cs typeface="Times New Roman" panose="02020603050405020304" pitchFamily="18" charset="0"/>
                  </a:rPr>
                  <a:t>Encoder and decoder with 4 layers with 512 neurons</a:t>
                </a:r>
                <a:endParaRPr lang="zh-TW" altLang="en-US"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4930848" cy="4937760"/>
              </a:xfrm>
              <a:blipFill>
                <a:blip r:embed="rId6"/>
                <a:stretch>
                  <a:fillRect l="-1112" t="-1111" r="-2472"/>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9</a:t>
            </a:fld>
            <a:endParaRPr lang="zh-TW" altLang="en-US" dirty="0"/>
          </a:p>
        </p:txBody>
      </p:sp>
      <p:pic>
        <p:nvPicPr>
          <p:cNvPr id="7" name="圖片 6"/>
          <p:cNvPicPr>
            <a:picLocks noChangeAspect="1"/>
          </p:cNvPicPr>
          <p:nvPr/>
        </p:nvPicPr>
        <p:blipFill>
          <a:blip r:embed="rId7"/>
          <a:stretch>
            <a:fillRect/>
          </a:stretch>
        </p:blipFill>
        <p:spPr>
          <a:xfrm>
            <a:off x="10416480" y="-12700"/>
            <a:ext cx="1584730" cy="1990924"/>
          </a:xfrm>
          <a:prstGeom prst="rect">
            <a:avLst/>
          </a:prstGeom>
        </p:spPr>
      </p:pic>
      <p:pic>
        <p:nvPicPr>
          <p:cNvPr id="8" name="Screen Recording - Made with RecordCast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36999" t="17157" r="36096" b="27193"/>
          <a:stretch/>
        </p:blipFill>
        <p:spPr>
          <a:xfrm>
            <a:off x="6744072" y="3959656"/>
            <a:ext cx="2015852" cy="2605857"/>
          </a:xfrm>
          <a:prstGeom prst="rect">
            <a:avLst/>
          </a:prstGeom>
        </p:spPr>
      </p:pic>
      <p:pic>
        <p:nvPicPr>
          <p:cNvPr id="9" name="Screen Recording - Made with RecordCast (8)">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34113" t="24753" r="31762" b="39548"/>
          <a:stretch/>
        </p:blipFill>
        <p:spPr>
          <a:xfrm>
            <a:off x="8673004" y="4244657"/>
            <a:ext cx="2924700" cy="1912303"/>
          </a:xfrm>
          <a:prstGeom prst="rect">
            <a:avLst/>
          </a:prstGeom>
        </p:spPr>
      </p:pic>
      <p:pic>
        <p:nvPicPr>
          <p:cNvPr id="11" name="圖片 10"/>
          <p:cNvPicPr>
            <a:picLocks noChangeAspect="1"/>
          </p:cNvPicPr>
          <p:nvPr/>
        </p:nvPicPr>
        <p:blipFill>
          <a:blip r:embed="rId10"/>
          <a:stretch>
            <a:fillRect/>
          </a:stretch>
        </p:blipFill>
        <p:spPr>
          <a:xfrm>
            <a:off x="7104112" y="1985522"/>
            <a:ext cx="4300200" cy="2001972"/>
          </a:xfrm>
          <a:prstGeom prst="rect">
            <a:avLst/>
          </a:prstGeom>
        </p:spPr>
      </p:pic>
      <p:sp>
        <p:nvSpPr>
          <p:cNvPr id="15" name="橢圓 14"/>
          <p:cNvSpPr/>
          <p:nvPr/>
        </p:nvSpPr>
        <p:spPr>
          <a:xfrm flipH="1">
            <a:off x="8328247" y="3058930"/>
            <a:ext cx="45719" cy="495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flipH="1">
            <a:off x="7608167" y="3058930"/>
            <a:ext cx="45719" cy="457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4D6D95A6-78F1-455D-B428-FF66F5590975}"/>
              </a:ext>
            </a:extLst>
          </p:cNvPr>
          <p:cNvSpPr/>
          <p:nvPr/>
        </p:nvSpPr>
        <p:spPr>
          <a:xfrm>
            <a:off x="7791755" y="3835094"/>
            <a:ext cx="582211"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PC1</a:t>
            </a:r>
            <a:endParaRPr lang="zh-TW" altLang="en-US" dirty="0"/>
          </a:p>
        </p:txBody>
      </p:sp>
      <p:sp>
        <p:nvSpPr>
          <p:cNvPr id="13" name="矩形 12">
            <a:extLst>
              <a:ext uri="{FF2B5EF4-FFF2-40B4-BE49-F238E27FC236}">
                <a16:creationId xmlns:a16="http://schemas.microsoft.com/office/drawing/2014/main" id="{4B59BCC8-4254-4A36-8CCF-8F0C3DBFCBFD}"/>
              </a:ext>
            </a:extLst>
          </p:cNvPr>
          <p:cNvSpPr/>
          <p:nvPr/>
        </p:nvSpPr>
        <p:spPr>
          <a:xfrm>
            <a:off x="6562037" y="2919984"/>
            <a:ext cx="582211"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PC2</a:t>
            </a:r>
            <a:endParaRPr lang="zh-TW" altLang="en-US" dirty="0"/>
          </a:p>
        </p:txBody>
      </p:sp>
      <p:pic>
        <p:nvPicPr>
          <p:cNvPr id="5" name="圖片 4">
            <a:extLst>
              <a:ext uri="{FF2B5EF4-FFF2-40B4-BE49-F238E27FC236}">
                <a16:creationId xmlns:a16="http://schemas.microsoft.com/office/drawing/2014/main" id="{730C52AB-1D6C-4A45-A93D-7CB196179462}"/>
              </a:ext>
            </a:extLst>
          </p:cNvPr>
          <p:cNvPicPr>
            <a:picLocks noChangeAspect="1"/>
          </p:cNvPicPr>
          <p:nvPr/>
        </p:nvPicPr>
        <p:blipFill>
          <a:blip r:embed="rId11"/>
          <a:stretch>
            <a:fillRect/>
          </a:stretch>
        </p:blipFill>
        <p:spPr>
          <a:xfrm rot="5400000">
            <a:off x="8806537" y="5052666"/>
            <a:ext cx="409575" cy="447675"/>
          </a:xfrm>
          <a:prstGeom prst="rect">
            <a:avLst/>
          </a:prstGeom>
        </p:spPr>
      </p:pic>
    </p:spTree>
    <p:extLst>
      <p:ext uri="{BB962C8B-B14F-4D97-AF65-F5344CB8AC3E}">
        <p14:creationId xmlns:p14="http://schemas.microsoft.com/office/powerpoint/2010/main" val="29170689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原創">
  <a:themeElements>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原創">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原創">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emplate>
  <TotalTime>436505</TotalTime>
  <Words>2404</Words>
  <Application>Microsoft Office PowerPoint</Application>
  <PresentationFormat>寬螢幕</PresentationFormat>
  <Paragraphs>249</Paragraphs>
  <Slides>23</Slides>
  <Notes>12</Notes>
  <HiddenSlides>0</HiddenSlides>
  <MMClips>3</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23</vt:i4>
      </vt:variant>
    </vt:vector>
  </HeadingPairs>
  <TitlesOfParts>
    <vt:vector size="39" baseType="lpstr">
      <vt:lpstr>Arial Unicode MS</vt:lpstr>
      <vt:lpstr>Gill Sans MT</vt:lpstr>
      <vt:lpstr>STXingkai</vt:lpstr>
      <vt:lpstr>超世紀波卡體一空陰</vt:lpstr>
      <vt:lpstr>新細明體</vt:lpstr>
      <vt:lpstr>標楷體</vt:lpstr>
      <vt:lpstr>Arial</vt:lpstr>
      <vt:lpstr>Berlin Sans FB Demi</vt:lpstr>
      <vt:lpstr>Bookman Old Style</vt:lpstr>
      <vt:lpstr>Brush Script MT</vt:lpstr>
      <vt:lpstr>Calibri</vt:lpstr>
      <vt:lpstr>Cambria Math</vt:lpstr>
      <vt:lpstr>Times New Roman</vt:lpstr>
      <vt:lpstr>Wingdings</vt:lpstr>
      <vt:lpstr>Wingdings 3</vt:lpstr>
      <vt:lpstr>原創</vt:lpstr>
      <vt:lpstr>3D Flexible Refinement: Structure and Motion of Flexible Proteins from Cryo-EM</vt:lpstr>
      <vt:lpstr>Existing approaches</vt:lpstr>
      <vt:lpstr>PowerPoint 簡報</vt:lpstr>
      <vt:lpstr>Motion-based methods</vt:lpstr>
      <vt:lpstr>e2GMM</vt:lpstr>
      <vt:lpstr>e2GMM (Gaussian mixture model)</vt:lpstr>
      <vt:lpstr>Bacterial Large Ribosomal Subunit</vt:lpstr>
      <vt:lpstr>Bacterial Large Ribosomal Subunit</vt:lpstr>
      <vt:lpstr>Spliceosome -  Large flexible motions of large complexes</vt:lpstr>
      <vt:lpstr>PowerPoint 簡報</vt:lpstr>
      <vt:lpstr>(1) 3DFlex model</vt:lpstr>
      <vt:lpstr>(2) Flow generator</vt:lpstr>
      <vt:lpstr>(3) Canonical map and deformation</vt:lpstr>
      <vt:lpstr>(3) Canonical map and deformation</vt:lpstr>
      <vt:lpstr>(4) Optimization</vt:lpstr>
      <vt:lpstr>(5) High-resolution refinement</vt:lpstr>
      <vt:lpstr>snRNP spliceosome -  Large non-rigid deformations of a complex</vt:lpstr>
      <vt:lpstr>snRNP spliceosome -  Large non-rigid deformations of a complex</vt:lpstr>
      <vt:lpstr>Case Study</vt:lpstr>
      <vt:lpstr>TRPV1</vt:lpstr>
      <vt:lpstr>TRPV1</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arryz</dc:creator>
  <cp:lastModifiedBy>phonchi</cp:lastModifiedBy>
  <cp:revision>6194</cp:revision>
  <cp:lastPrinted>2021-05-03T12:44:00Z</cp:lastPrinted>
  <dcterms:created xsi:type="dcterms:W3CDTF">2008-09-09T01:56:11Z</dcterms:created>
  <dcterms:modified xsi:type="dcterms:W3CDTF">2021-05-04T03:57:35Z</dcterms:modified>
</cp:coreProperties>
</file>